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623" r:id="rId2"/>
    <p:sldId id="260" r:id="rId3"/>
    <p:sldId id="389" r:id="rId4"/>
    <p:sldId id="390" r:id="rId5"/>
    <p:sldId id="392" r:id="rId6"/>
    <p:sldId id="271" r:id="rId7"/>
    <p:sldId id="272" r:id="rId8"/>
    <p:sldId id="274" r:id="rId9"/>
    <p:sldId id="273" r:id="rId10"/>
    <p:sldId id="275" r:id="rId11"/>
    <p:sldId id="276" r:id="rId12"/>
    <p:sldId id="391" r:id="rId13"/>
    <p:sldId id="279" r:id="rId14"/>
    <p:sldId id="280" r:id="rId15"/>
    <p:sldId id="617" r:id="rId16"/>
    <p:sldId id="618" r:id="rId17"/>
    <p:sldId id="281" r:id="rId18"/>
    <p:sldId id="289" r:id="rId19"/>
    <p:sldId id="292" r:id="rId20"/>
    <p:sldId id="614" r:id="rId21"/>
    <p:sldId id="615" r:id="rId22"/>
    <p:sldId id="394" r:id="rId23"/>
    <p:sldId id="395" r:id="rId24"/>
    <p:sldId id="398" r:id="rId25"/>
    <p:sldId id="397" r:id="rId26"/>
    <p:sldId id="399" r:id="rId27"/>
    <p:sldId id="400" r:id="rId28"/>
    <p:sldId id="401" r:id="rId29"/>
    <p:sldId id="402" r:id="rId30"/>
    <p:sldId id="405" r:id="rId31"/>
    <p:sldId id="406" r:id="rId32"/>
    <p:sldId id="407" r:id="rId33"/>
    <p:sldId id="408" r:id="rId34"/>
    <p:sldId id="409" r:id="rId35"/>
    <p:sldId id="624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1FA63-1C96-4E2F-B53B-58502AEA2C59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6EAB-72DD-4AB3-B1B0-E7A8E1B4D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0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D14B7-24DA-4D24-A96C-33AAF11BE0EE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48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127293-53B1-49E5-A5B9-C657482347A5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25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37FADE-759A-48E3-8742-B398C59636FC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58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63063D-812E-4B14-9D47-C78C4FC1E732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02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DB6F6A-1120-4973-88CD-187AA1EEBF3F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373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5778B4-BB0D-4BDF-A19B-6AFAE05165C1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5416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45C4AE-1864-4815-816C-82F6151773CF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7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AF1158-83B5-44CD-A42B-40C9375D1E29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251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5C011-9506-4F2E-9174-084549B310F6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97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C62CCE-B4E7-4A04-BC59-8CE331083113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294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9E69CD-0137-48C9-88D6-6FA8162843BE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69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45A79C-BB33-4AAA-8D2A-03D293F26888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3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C4752A-61B6-4C2A-8D78-1BAE3AA7A88A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668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325645-7863-4BE1-9A9C-102ABD0EEF96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093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DA3127-F464-4158-8774-6E14A838BEFF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798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104479-22ED-4D22-BCD3-CAD0DB86E287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01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E0AE90-5003-4659-80B6-82F27ACF4F11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663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CCA721-C4B2-423E-965D-83336FA079B0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029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05E01E-068E-41F0-BA04-1169552BCCC5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7154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2F745E-B2CD-4C8C-A13C-AA564DC830C6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36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644F07-188E-405F-91F1-5F991716F001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266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99AA7-8DB3-45E1-A1FE-2CF8AC5F0CE8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66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729A18-8BD8-40D1-A560-87BA3283F5B0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835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32E304-1E7D-48A7-895C-643F5420E6AF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296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71429E-BC50-46A5-9AF2-2E861866C014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035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1F4AC9-8560-4011-88CC-C83D49749C7C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6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42A18C-421C-49CA-98C7-BCAADDAF5626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62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B4BEC4-C4D9-40EB-90F5-195AA89B6E5C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86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4557A0-7B30-4B1F-BA19-4B80210E896A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90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AB549B-F5CF-4D6F-A8CF-BEA2ACAEBD88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2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3C8B23-480E-4B44-9C0B-77A838A9F5BF}" type="slidenum">
              <a:rPr kumimoji="0" lang="fr-F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65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75925"/>
            <a:ext cx="10363200" cy="779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4675095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849707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9539" y="188914"/>
            <a:ext cx="2069224" cy="6029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1" y="188914"/>
            <a:ext cx="8293100" cy="6029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589078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88914"/>
            <a:ext cx="10945284" cy="777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125538"/>
            <a:ext cx="5562600" cy="509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12553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4808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615247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19667" y="188914"/>
            <a:ext cx="10945284" cy="777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12553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12553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74808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748088"/>
            <a:ext cx="5562600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40281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70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86558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306364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125538"/>
            <a:ext cx="5562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562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381850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6625"/>
            <a:ext cx="10972800" cy="77902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770814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17629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6234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002308"/>
            <a:ext cx="4011084" cy="4327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9372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934546"/>
            <a:ext cx="7315200" cy="4327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55669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_dia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AutoShape 15"/>
          <p:cNvSpPr>
            <a:spLocks noGrp="1" noChangeArrowheads="1"/>
          </p:cNvSpPr>
          <p:nvPr>
            <p:ph type="title"/>
          </p:nvPr>
        </p:nvSpPr>
        <p:spPr bwMode="auto">
          <a:xfrm>
            <a:off x="719667" y="188914"/>
            <a:ext cx="10945284" cy="77787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80000" tIns="0" rIns="180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125538"/>
            <a:ext cx="1132840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19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Garamond" pitchFamily="18" charset="0"/>
        </a:defRPr>
      </a:lvl9pPr>
    </p:titleStyle>
    <p:bodyStyle>
      <a:lvl1pPr marL="263525" indent="-263525" algn="just" rtl="0" eaLnBrk="0" fontAlgn="base" hangingPunct="0">
        <a:spcBef>
          <a:spcPct val="20000"/>
        </a:spcBef>
        <a:spcAft>
          <a:spcPct val="0"/>
        </a:spcAft>
        <a:buSzPct val="150000"/>
        <a:buBlip>
          <a:blip r:embed="rId16"/>
        </a:buBlip>
        <a:defRPr sz="2500" b="1">
          <a:solidFill>
            <a:srgbClr val="1E4C7C"/>
          </a:solidFill>
          <a:latin typeface="+mn-lt"/>
          <a:ea typeface="+mn-ea"/>
          <a:cs typeface="+mn-cs"/>
        </a:defRPr>
      </a:lvl1pPr>
      <a:lvl2pPr marL="628650" indent="-185738" algn="just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90000"/>
        <a:buFont typeface="Wingdings 2" panose="05020102010507070707" pitchFamily="18" charset="2"/>
        <a:buChar char=""/>
        <a:defRPr sz="2100" b="1">
          <a:solidFill>
            <a:srgbClr val="1E4C7C"/>
          </a:solidFill>
          <a:latin typeface="+mn-lt"/>
        </a:defRPr>
      </a:lvl2pPr>
      <a:lvl3pPr marL="982663" indent="-174625" algn="just" rtl="0" eaLnBrk="0" fontAlgn="base" hangingPunct="0">
        <a:spcBef>
          <a:spcPct val="20000"/>
        </a:spcBef>
        <a:spcAft>
          <a:spcPct val="0"/>
        </a:spcAft>
        <a:buSzPct val="80000"/>
        <a:buFont typeface="Wingdings 2" panose="05020102010507070707" pitchFamily="18" charset="2"/>
        <a:buChar char=""/>
        <a:defRPr sz="1900" b="1">
          <a:solidFill>
            <a:srgbClr val="1E4C7C"/>
          </a:solidFill>
          <a:latin typeface="+mn-lt"/>
        </a:defRPr>
      </a:lvl3pPr>
      <a:lvl4pPr marL="1349375" indent="-187325" algn="just" rtl="0" eaLnBrk="0" fontAlgn="base" hangingPunct="0">
        <a:spcBef>
          <a:spcPct val="20000"/>
        </a:spcBef>
        <a:spcAft>
          <a:spcPct val="0"/>
        </a:spcAft>
        <a:buClr>
          <a:srgbClr val="3D445B"/>
        </a:buClr>
        <a:buSzPct val="80000"/>
        <a:buFont typeface="Wingdings 2" panose="05020102010507070707" pitchFamily="18" charset="2"/>
        <a:buBlip>
          <a:blip r:embed="rId17"/>
        </a:buBlip>
        <a:defRPr sz="1900" i="1">
          <a:solidFill>
            <a:srgbClr val="1E4C7C"/>
          </a:solidFill>
          <a:latin typeface="+mn-lt"/>
        </a:defRPr>
      </a:lvl4pPr>
      <a:lvl5pPr marL="1703388" indent="-174625" algn="just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1600">
          <a:solidFill>
            <a:srgbClr val="1E4C7C"/>
          </a:solidFill>
          <a:latin typeface="+mn-lt"/>
        </a:defRPr>
      </a:lvl5pPr>
      <a:lvl6pPr marL="2160588" indent="-174625" algn="just" rtl="0" fontAlgn="base">
        <a:spcBef>
          <a:spcPct val="20000"/>
        </a:spcBef>
        <a:spcAft>
          <a:spcPct val="0"/>
        </a:spcAft>
        <a:buSzPct val="75000"/>
        <a:buBlip>
          <a:blip r:embed="rId18"/>
        </a:buBlip>
        <a:defRPr sz="1600">
          <a:solidFill>
            <a:srgbClr val="1E4C7C"/>
          </a:solidFill>
          <a:latin typeface="+mn-lt"/>
        </a:defRPr>
      </a:lvl6pPr>
      <a:lvl7pPr marL="2617788" indent="-174625" algn="just" rtl="0" fontAlgn="base">
        <a:spcBef>
          <a:spcPct val="20000"/>
        </a:spcBef>
        <a:spcAft>
          <a:spcPct val="0"/>
        </a:spcAft>
        <a:buSzPct val="75000"/>
        <a:buBlip>
          <a:blip r:embed="rId18"/>
        </a:buBlip>
        <a:defRPr sz="1600">
          <a:solidFill>
            <a:srgbClr val="1E4C7C"/>
          </a:solidFill>
          <a:latin typeface="+mn-lt"/>
        </a:defRPr>
      </a:lvl7pPr>
      <a:lvl8pPr marL="3074988" indent="-174625" algn="just" rtl="0" fontAlgn="base">
        <a:spcBef>
          <a:spcPct val="20000"/>
        </a:spcBef>
        <a:spcAft>
          <a:spcPct val="0"/>
        </a:spcAft>
        <a:buSzPct val="75000"/>
        <a:buBlip>
          <a:blip r:embed="rId18"/>
        </a:buBlip>
        <a:defRPr sz="1600">
          <a:solidFill>
            <a:srgbClr val="1E4C7C"/>
          </a:solidFill>
          <a:latin typeface="+mn-lt"/>
        </a:defRPr>
      </a:lvl8pPr>
      <a:lvl9pPr marL="3532188" indent="-174625" algn="just" rtl="0" fontAlgn="base">
        <a:spcBef>
          <a:spcPct val="20000"/>
        </a:spcBef>
        <a:spcAft>
          <a:spcPct val="0"/>
        </a:spcAft>
        <a:buSzPct val="75000"/>
        <a:buBlip>
          <a:blip r:embed="rId18"/>
        </a:buBlip>
        <a:defRPr sz="1600">
          <a:solidFill>
            <a:srgbClr val="1E4C7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2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809751" y="1196975"/>
            <a:ext cx="8569325" cy="49657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5400" b="0" dirty="0" smtClean="0">
              <a:solidFill>
                <a:srgbClr val="0070C0"/>
              </a:solidFill>
              <a:latin typeface="Berlin Sans FB Demi" panose="020E0802020502020306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5400" b="0" dirty="0" smtClean="0">
                <a:solidFill>
                  <a:srgbClr val="0070C0"/>
                </a:solidFill>
                <a:latin typeface="Berlin Sans FB Demi" panose="020E0802020502020306" pitchFamily="34" charset="0"/>
              </a:rPr>
              <a:t>Chapter </a:t>
            </a:r>
            <a:r>
              <a:rPr lang="en-US" altLang="en-US" sz="5400" b="0" dirty="0">
                <a:solidFill>
                  <a:srgbClr val="0070C0"/>
                </a:solidFill>
                <a:latin typeface="Berlin Sans FB Demi" panose="020E0802020502020306" pitchFamily="34" charset="0"/>
              </a:rPr>
              <a:t>One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800" b="0" dirty="0">
                <a:solidFill>
                  <a:schemeClr val="hlink"/>
                </a:solidFill>
                <a:latin typeface="Berlin Sans FB" panose="020E0602020502020306" pitchFamily="34" charset="0"/>
              </a:rPr>
              <a:t>Computer Security </a:t>
            </a:r>
            <a:br>
              <a:rPr lang="en-US" altLang="en-US" sz="4800" b="0" dirty="0">
                <a:solidFill>
                  <a:schemeClr val="hlink"/>
                </a:solidFill>
                <a:latin typeface="Berlin Sans FB" panose="020E0602020502020306" pitchFamily="34" charset="0"/>
              </a:rPr>
            </a:br>
            <a:r>
              <a:rPr lang="en-US" altLang="en-US" sz="4800" b="0" dirty="0">
                <a:solidFill>
                  <a:schemeClr val="hlink"/>
                </a:solidFill>
                <a:latin typeface="Berlin Sans FB" panose="020E0602020502020306" pitchFamily="34" charset="0"/>
              </a:rPr>
              <a:t>and Privacy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83039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History</a:t>
            </a:r>
            <a:endParaRPr lang="fr-FR" altLang="en-US" sz="2800"/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1774825" y="1125538"/>
            <a:ext cx="8497888" cy="54721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300" b="1" dirty="0">
                <a:solidFill>
                  <a:srgbClr val="1E4C7C"/>
                </a:solidFill>
                <a:latin typeface="Garamond" panose="02020404030301010803" pitchFamily="18" charset="0"/>
              </a:rPr>
              <a:t>Famous security problems …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 dirty="0">
                <a:solidFill>
                  <a:srgbClr val="006600"/>
                </a:solidFill>
              </a:rPr>
              <a:t>NASA</a:t>
            </a: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 shutdown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In 1990, an Australian </a:t>
            </a:r>
            <a:r>
              <a:rPr lang="en-US" altLang="en-US" sz="2500" b="1" dirty="0">
                <a:solidFill>
                  <a:srgbClr val="231F20"/>
                </a:solidFill>
                <a:latin typeface="Garamond" panose="02020404030301010803" pitchFamily="18" charset="0"/>
              </a:rPr>
              <a:t>computer science student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was charged for shutting down NASA’s computer system for 24 hours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 dirty="0">
                <a:solidFill>
                  <a:srgbClr val="006600"/>
                </a:solidFill>
              </a:rPr>
              <a:t>Airline</a:t>
            </a: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 computers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In 1998, a major </a:t>
            </a:r>
            <a:r>
              <a:rPr lang="en-US" altLang="en-US" sz="2500" b="1" dirty="0">
                <a:solidFill>
                  <a:srgbClr val="231F20"/>
                </a:solidFill>
                <a:latin typeface="Garamond" panose="02020404030301010803" pitchFamily="18" charset="0"/>
              </a:rPr>
              <a:t>travel agency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discovered that someone </a:t>
            </a:r>
            <a:r>
              <a:rPr lang="en-US" altLang="en-US" sz="2500" b="1" dirty="0">
                <a:solidFill>
                  <a:srgbClr val="FF0000"/>
                </a:solidFill>
                <a:latin typeface="Garamond" panose="02020404030301010803" pitchFamily="18" charset="0"/>
              </a:rPr>
              <a:t>penetrated its ticketing system 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and has printed airline tickets illegally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 dirty="0">
                <a:solidFill>
                  <a:srgbClr val="006600"/>
                </a:solidFill>
              </a:rPr>
              <a:t>Bank</a:t>
            </a: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 theft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In 1984, a bank manager was able to steal </a:t>
            </a:r>
            <a:r>
              <a:rPr lang="en-US" altLang="en-US" sz="2000" b="1" dirty="0">
                <a:solidFill>
                  <a:srgbClr val="006600"/>
                </a:solidFill>
              </a:rPr>
              <a:t>$25 million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through un-audited computer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History</a:t>
            </a:r>
            <a:endParaRPr lang="fr-FR" altLang="en-US" sz="2800"/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1992314" y="1125538"/>
            <a:ext cx="8353425" cy="50784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sz="2800" b="1" dirty="0">
                <a:solidFill>
                  <a:srgbClr val="1E4C7C"/>
                </a:solidFill>
                <a:latin typeface="Garamond" pitchFamily="18" charset="0"/>
              </a:rPr>
              <a:t>Famous security problems …</a:t>
            </a:r>
          </a:p>
          <a:p>
            <a:pPr marL="285750" indent="-285750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itchFamily="18" charset="2"/>
              <a:buChar char=""/>
              <a:defRPr/>
            </a:pPr>
            <a:r>
              <a:rPr lang="en-US" sz="2400" b="1" dirty="0">
                <a:solidFill>
                  <a:srgbClr val="1E4C7C"/>
                </a:solidFill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Ethiopia</a:t>
            </a:r>
          </a:p>
          <a:p>
            <a:pPr marL="685800" lvl="1" indent="-228600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itchFamily="18" charset="2"/>
              <a:buChar char=""/>
              <a:defRPr/>
            </a:pP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Employees of a </a:t>
            </a:r>
            <a:r>
              <a:rPr lang="en-US" sz="2000" b="1" dirty="0">
                <a:solidFill>
                  <a:srgbClr val="174A7C"/>
                </a:solidFill>
                <a:latin typeface="Garamond" pitchFamily="18" charset="0"/>
              </a:rPr>
              <a:t>company</a:t>
            </a: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 managed to </a:t>
            </a:r>
            <a:r>
              <a:rPr lang="en-US" b="1" dirty="0">
                <a:solidFill>
                  <a:srgbClr val="006600"/>
                </a:solidFill>
                <a:latin typeface="Arial" charset="0"/>
              </a:rPr>
              <a:t>change their salaries</a:t>
            </a: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 by fraudulently modifying the company’s database</a:t>
            </a:r>
          </a:p>
          <a:p>
            <a:pPr marL="685800" lvl="1" indent="-228600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itchFamily="18" charset="2"/>
              <a:buChar char=""/>
              <a:defRPr/>
            </a:pPr>
            <a:r>
              <a:rPr lang="en-US" sz="2000" b="1" dirty="0">
                <a:solidFill>
                  <a:srgbClr val="174A7C"/>
                </a:solidFill>
                <a:latin typeface="Garamond" pitchFamily="18" charset="0"/>
              </a:rPr>
              <a:t>In 1990s Internet password theft</a:t>
            </a:r>
          </a:p>
          <a:p>
            <a:pPr marL="1143000" lvl="2" indent="-228600" algn="just" fontAlgn="base">
              <a:spcBef>
                <a:spcPct val="20000"/>
              </a:spcBef>
              <a:spcAft>
                <a:spcPct val="0"/>
              </a:spcAft>
              <a:buClr>
                <a:srgbClr val="3D445B"/>
              </a:buClr>
              <a:buSzPct val="80000"/>
              <a:buBlip>
                <a:blip r:embed="rId4"/>
              </a:buBlip>
              <a:defRPr/>
            </a:pPr>
            <a:r>
              <a:rPr lang="en-US" sz="2400" i="1" dirty="0">
                <a:solidFill>
                  <a:srgbClr val="1E4C7C"/>
                </a:solidFill>
                <a:latin typeface="Garamond" pitchFamily="18" charset="0"/>
              </a:rPr>
              <a:t>Hundreds of dial-up passwords were stolen and sold to other users</a:t>
            </a:r>
          </a:p>
          <a:p>
            <a:pPr marL="1143000" lvl="2" indent="-228600" algn="just" fontAlgn="base">
              <a:spcBef>
                <a:spcPct val="20000"/>
              </a:spcBef>
              <a:spcAft>
                <a:spcPct val="0"/>
              </a:spcAft>
              <a:buClr>
                <a:srgbClr val="3D445B"/>
              </a:buClr>
              <a:buSzPct val="80000"/>
              <a:buBlip>
                <a:blip r:embed="rId4"/>
              </a:buBlip>
              <a:defRPr/>
            </a:pPr>
            <a:r>
              <a:rPr lang="en-US" sz="2400" i="1" dirty="0">
                <a:solidFill>
                  <a:srgbClr val="1E4C7C"/>
                </a:solidFill>
                <a:latin typeface="Garamond" pitchFamily="18" charset="0"/>
              </a:rPr>
              <a:t>Many of the owners lost tens of thousands of Birr each</a:t>
            </a:r>
          </a:p>
          <a:p>
            <a:pPr marL="685800" lvl="1" indent="-228600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itchFamily="18" charset="2"/>
              <a:buChar char=""/>
              <a:defRPr/>
            </a:pP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A major company suspended the use of a </a:t>
            </a:r>
            <a:r>
              <a:rPr lang="en-US" b="1" dirty="0">
                <a:solidFill>
                  <a:srgbClr val="006600"/>
                </a:solidFill>
                <a:latin typeface="Arial" charset="0"/>
              </a:rPr>
              <a:t>remote login</a:t>
            </a: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 software by technicians who were </a:t>
            </a:r>
            <a:r>
              <a:rPr lang="en-US" b="1" dirty="0">
                <a:solidFill>
                  <a:srgbClr val="006600"/>
                </a:solidFill>
                <a:latin typeface="Arial" charset="0"/>
              </a:rPr>
              <a:t>looking at</a:t>
            </a: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 the computer of the General Manager</a:t>
            </a:r>
          </a:p>
          <a:p>
            <a:pPr marL="285750" indent="-285750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itchFamily="18" charset="2"/>
              <a:buChar char=""/>
              <a:defRPr/>
            </a:pPr>
            <a:r>
              <a:rPr lang="en-US" sz="2400" b="1" dirty="0">
                <a:solidFill>
                  <a:srgbClr val="1E4C7C"/>
                </a:solidFill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Africa</a:t>
            </a:r>
            <a:r>
              <a:rPr lang="en-US" sz="2400" b="1" dirty="0">
                <a:solidFill>
                  <a:srgbClr val="1E4C7C"/>
                </a:solidFill>
                <a:latin typeface="Garamond" pitchFamily="18" charset="0"/>
              </a:rPr>
              <a:t>: 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Cote d’Ivoire</a:t>
            </a:r>
          </a:p>
          <a:p>
            <a:pPr marL="1143000" lvl="2" indent="-228600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itchFamily="18" charset="2"/>
              <a:buChar char=""/>
              <a:defRPr/>
            </a:pPr>
            <a:r>
              <a:rPr lang="en-US" sz="2000" b="1" dirty="0">
                <a:solidFill>
                  <a:srgbClr val="1E4C7C"/>
                </a:solidFill>
                <a:latin typeface="Garamond" pitchFamily="18" charset="0"/>
              </a:rPr>
              <a:t>An employee who has been fired by his company deleted all the data in his company’s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Privacy/Attacks</a:t>
            </a:r>
            <a:endParaRPr lang="fr-FR" altLang="en-US" sz="2800"/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2452688" y="1857375"/>
            <a:ext cx="7143750" cy="36830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 dirty="0">
                <a:solidFill>
                  <a:srgbClr val="231F20"/>
                </a:solidFill>
                <a:latin typeface="Garamond" panose="02020404030301010803" pitchFamily="18" charset="0"/>
              </a:rPr>
              <a:t>Interruption: </a:t>
            </a:r>
            <a:r>
              <a:rPr lang="en-US" altLang="en-US" sz="2800" b="1" dirty="0">
                <a:solidFill>
                  <a:srgbClr val="1E4C7C"/>
                </a:solidFill>
                <a:latin typeface="Garamond" panose="02020404030301010803" pitchFamily="18" charset="0"/>
              </a:rPr>
              <a:t>An attack on availability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 dirty="0">
                <a:solidFill>
                  <a:srgbClr val="231F20"/>
                </a:solidFill>
                <a:latin typeface="Garamond" panose="02020404030301010803" pitchFamily="18" charset="0"/>
              </a:rPr>
              <a:t>Interception: </a:t>
            </a:r>
            <a:r>
              <a:rPr lang="en-US" altLang="en-US" sz="2800" b="1" dirty="0">
                <a:solidFill>
                  <a:srgbClr val="1E4C7C"/>
                </a:solidFill>
                <a:latin typeface="Garamond" panose="02020404030301010803" pitchFamily="18" charset="0"/>
              </a:rPr>
              <a:t>An attack on confidentiality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 dirty="0">
                <a:solidFill>
                  <a:srgbClr val="231F20"/>
                </a:solidFill>
                <a:latin typeface="Garamond" panose="02020404030301010803" pitchFamily="18" charset="0"/>
              </a:rPr>
              <a:t>Modification: </a:t>
            </a:r>
            <a:r>
              <a:rPr lang="en-US" altLang="en-US" sz="2800" b="1" dirty="0">
                <a:solidFill>
                  <a:srgbClr val="1E4C7C"/>
                </a:solidFill>
                <a:latin typeface="Garamond" panose="02020404030301010803" pitchFamily="18" charset="0"/>
              </a:rPr>
              <a:t>An attack on integrity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 dirty="0">
                <a:solidFill>
                  <a:srgbClr val="231F20"/>
                </a:solidFill>
                <a:latin typeface="Garamond" panose="02020404030301010803" pitchFamily="18" charset="0"/>
              </a:rPr>
              <a:t>Fabrication: </a:t>
            </a:r>
            <a:r>
              <a:rPr lang="en-US" altLang="en-US" sz="2800" b="1" dirty="0">
                <a:solidFill>
                  <a:srgbClr val="1E4C7C"/>
                </a:solidFill>
                <a:latin typeface="Garamond" panose="02020404030301010803" pitchFamily="18" charset="0"/>
              </a:rPr>
              <a:t>An attack on authenticity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95500" y="1125538"/>
            <a:ext cx="7500938" cy="4826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Categories of Attacks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Privacy/Attacks</a:t>
            </a:r>
            <a:endParaRPr lang="fr-FR" altLang="en-US" sz="2800"/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1847851" y="1125538"/>
            <a:ext cx="8569325" cy="4826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Categories of Attacks/Threats (W. Stallings)</a:t>
            </a:r>
          </a:p>
        </p:txBody>
      </p:sp>
      <p:grpSp>
        <p:nvGrpSpPr>
          <p:cNvPr id="36868" name="Group 43"/>
          <p:cNvGrpSpPr>
            <a:grpSpLocks/>
          </p:cNvGrpSpPr>
          <p:nvPr/>
        </p:nvGrpSpPr>
        <p:grpSpPr bwMode="auto">
          <a:xfrm>
            <a:off x="1881189" y="1928814"/>
            <a:ext cx="3527425" cy="936625"/>
            <a:chOff x="357158" y="1928802"/>
            <a:chExt cx="3527425" cy="936625"/>
          </a:xfrm>
        </p:grpSpPr>
        <p:sp>
          <p:nvSpPr>
            <p:cNvPr id="36906" name="Rectangle 34"/>
            <p:cNvSpPr>
              <a:spLocks noChangeArrowheads="1"/>
            </p:cNvSpPr>
            <p:nvPr/>
          </p:nvSpPr>
          <p:spPr bwMode="auto">
            <a:xfrm>
              <a:off x="357158" y="1928802"/>
              <a:ext cx="3527425" cy="93662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7" name="Oval 4"/>
            <p:cNvSpPr>
              <a:spLocks noChangeArrowheads="1"/>
            </p:cNvSpPr>
            <p:nvPr/>
          </p:nvSpPr>
          <p:spPr bwMode="auto">
            <a:xfrm>
              <a:off x="717521" y="2073265"/>
              <a:ext cx="431800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8" name="Oval 5"/>
            <p:cNvSpPr>
              <a:spLocks noChangeArrowheads="1"/>
            </p:cNvSpPr>
            <p:nvPr/>
          </p:nvSpPr>
          <p:spPr bwMode="auto">
            <a:xfrm>
              <a:off x="2949546" y="2073265"/>
              <a:ext cx="431800" cy="431800"/>
            </a:xfrm>
            <a:prstGeom prst="ellipse">
              <a:avLst/>
            </a:prstGeom>
            <a:solidFill>
              <a:srgbClr val="0000B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9" name="Line 6"/>
            <p:cNvSpPr>
              <a:spLocks noChangeShapeType="1"/>
            </p:cNvSpPr>
            <p:nvPr/>
          </p:nvSpPr>
          <p:spPr bwMode="auto">
            <a:xfrm>
              <a:off x="1149321" y="2289165"/>
              <a:ext cx="1800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10" name="Line 7"/>
            <p:cNvSpPr>
              <a:spLocks noChangeShapeType="1"/>
            </p:cNvSpPr>
            <p:nvPr/>
          </p:nvSpPr>
          <p:spPr bwMode="auto">
            <a:xfrm>
              <a:off x="1149321" y="2289165"/>
              <a:ext cx="1800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11" name="Text Box 39"/>
            <p:cNvSpPr txBox="1">
              <a:spLocks noChangeArrowheads="1"/>
            </p:cNvSpPr>
            <p:nvPr/>
          </p:nvSpPr>
          <p:spPr bwMode="auto">
            <a:xfrm>
              <a:off x="857224" y="2500306"/>
              <a:ext cx="28098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50000"/>
                </a:spcBef>
                <a:spcAft>
                  <a:spcPct val="0"/>
                </a:spcAft>
                <a:buSzTx/>
                <a:buNone/>
              </a:pPr>
              <a:r>
                <a:rPr lang="fr-FR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Normal flow of information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881188" y="3214689"/>
            <a:ext cx="3529012" cy="1296987"/>
            <a:chOff x="204" y="1933"/>
            <a:chExt cx="2223" cy="817"/>
          </a:xfrm>
        </p:grpSpPr>
        <p:sp>
          <p:nvSpPr>
            <p:cNvPr id="36900" name="Rectangle 35"/>
            <p:cNvSpPr>
              <a:spLocks noChangeArrowheads="1"/>
            </p:cNvSpPr>
            <p:nvPr/>
          </p:nvSpPr>
          <p:spPr bwMode="auto">
            <a:xfrm>
              <a:off x="204" y="1933"/>
              <a:ext cx="2222" cy="817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1" name="Oval 8"/>
            <p:cNvSpPr>
              <a:spLocks noChangeArrowheads="1"/>
            </p:cNvSpPr>
            <p:nvPr/>
          </p:nvSpPr>
          <p:spPr bwMode="auto">
            <a:xfrm>
              <a:off x="431" y="2160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2" name="Oval 9"/>
            <p:cNvSpPr>
              <a:spLocks noChangeArrowheads="1"/>
            </p:cNvSpPr>
            <p:nvPr/>
          </p:nvSpPr>
          <p:spPr bwMode="auto">
            <a:xfrm>
              <a:off x="1837" y="2160"/>
              <a:ext cx="272" cy="272"/>
            </a:xfrm>
            <a:prstGeom prst="ellipse">
              <a:avLst/>
            </a:prstGeom>
            <a:solidFill>
              <a:srgbClr val="0000B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3" name="Line 10"/>
            <p:cNvSpPr>
              <a:spLocks noChangeShapeType="1"/>
            </p:cNvSpPr>
            <p:nvPr/>
          </p:nvSpPr>
          <p:spPr bwMode="auto">
            <a:xfrm>
              <a:off x="703" y="2296"/>
              <a:ext cx="5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4" name="Line 11"/>
            <p:cNvSpPr>
              <a:spLocks noChangeShapeType="1"/>
            </p:cNvSpPr>
            <p:nvPr/>
          </p:nvSpPr>
          <p:spPr bwMode="auto">
            <a:xfrm>
              <a:off x="1292" y="2160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905" name="Text Box 40"/>
            <p:cNvSpPr txBox="1">
              <a:spLocks noChangeArrowheads="1"/>
            </p:cNvSpPr>
            <p:nvPr/>
          </p:nvSpPr>
          <p:spPr bwMode="auto">
            <a:xfrm>
              <a:off x="1565" y="2523"/>
              <a:ext cx="86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50000"/>
                </a:spcBef>
                <a:spcAft>
                  <a:spcPct val="0"/>
                </a:spcAft>
                <a:buSzTx/>
                <a:buNone/>
              </a:pPr>
              <a:r>
                <a:rPr lang="fr-FR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Interruption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345238" y="3287713"/>
            <a:ext cx="3529012" cy="1223962"/>
            <a:chOff x="3016" y="1979"/>
            <a:chExt cx="2223" cy="771"/>
          </a:xfrm>
        </p:grpSpPr>
        <p:sp>
          <p:nvSpPr>
            <p:cNvPr id="36892" name="Rectangle 37"/>
            <p:cNvSpPr>
              <a:spLocks noChangeArrowheads="1"/>
            </p:cNvSpPr>
            <p:nvPr/>
          </p:nvSpPr>
          <p:spPr bwMode="auto">
            <a:xfrm>
              <a:off x="3016" y="1979"/>
              <a:ext cx="2222" cy="771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3" name="Oval 23"/>
            <p:cNvSpPr>
              <a:spLocks noChangeArrowheads="1"/>
            </p:cNvSpPr>
            <p:nvPr/>
          </p:nvSpPr>
          <p:spPr bwMode="auto">
            <a:xfrm>
              <a:off x="3288" y="2024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4" name="Oval 24"/>
            <p:cNvSpPr>
              <a:spLocks noChangeArrowheads="1"/>
            </p:cNvSpPr>
            <p:nvPr/>
          </p:nvSpPr>
          <p:spPr bwMode="auto">
            <a:xfrm>
              <a:off x="4694" y="2024"/>
              <a:ext cx="272" cy="272"/>
            </a:xfrm>
            <a:prstGeom prst="ellipse">
              <a:avLst/>
            </a:prstGeom>
            <a:solidFill>
              <a:srgbClr val="0000B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5" name="Line 25"/>
            <p:cNvSpPr>
              <a:spLocks noChangeShapeType="1"/>
            </p:cNvSpPr>
            <p:nvPr/>
          </p:nvSpPr>
          <p:spPr bwMode="auto">
            <a:xfrm>
              <a:off x="3560" y="2160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6" name="Line 26"/>
            <p:cNvSpPr>
              <a:spLocks noChangeShapeType="1"/>
            </p:cNvSpPr>
            <p:nvPr/>
          </p:nvSpPr>
          <p:spPr bwMode="auto">
            <a:xfrm>
              <a:off x="3560" y="2160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7" name="Oval 27"/>
            <p:cNvSpPr>
              <a:spLocks noChangeArrowheads="1"/>
            </p:cNvSpPr>
            <p:nvPr/>
          </p:nvSpPr>
          <p:spPr bwMode="auto">
            <a:xfrm>
              <a:off x="3969" y="2432"/>
              <a:ext cx="272" cy="272"/>
            </a:xfrm>
            <a:prstGeom prst="ellipse">
              <a:avLst/>
            </a:prstGeom>
            <a:solidFill>
              <a:srgbClr val="FF323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8" name="Freeform 28"/>
            <p:cNvSpPr>
              <a:spLocks/>
            </p:cNvSpPr>
            <p:nvPr/>
          </p:nvSpPr>
          <p:spPr bwMode="auto">
            <a:xfrm>
              <a:off x="3878" y="2160"/>
              <a:ext cx="227" cy="272"/>
            </a:xfrm>
            <a:custGeom>
              <a:avLst/>
              <a:gdLst>
                <a:gd name="T0" fmla="*/ 0 w 227"/>
                <a:gd name="T1" fmla="*/ 0 h 272"/>
                <a:gd name="T2" fmla="*/ 181 w 227"/>
                <a:gd name="T3" fmla="*/ 136 h 272"/>
                <a:gd name="T4" fmla="*/ 227 w 227"/>
                <a:gd name="T5" fmla="*/ 272 h 272"/>
                <a:gd name="T6" fmla="*/ 0 60000 65536"/>
                <a:gd name="T7" fmla="*/ 0 60000 65536"/>
                <a:gd name="T8" fmla="*/ 0 60000 65536"/>
                <a:gd name="T9" fmla="*/ 0 w 227"/>
                <a:gd name="T10" fmla="*/ 0 h 272"/>
                <a:gd name="T11" fmla="*/ 227 w 227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272">
                  <a:moveTo>
                    <a:pt x="0" y="0"/>
                  </a:moveTo>
                  <a:cubicBezTo>
                    <a:pt x="71" y="45"/>
                    <a:pt x="143" y="91"/>
                    <a:pt x="181" y="136"/>
                  </a:cubicBezTo>
                  <a:cubicBezTo>
                    <a:pt x="219" y="181"/>
                    <a:pt x="223" y="226"/>
                    <a:pt x="227" y="27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9" name="Text Box 41"/>
            <p:cNvSpPr txBox="1">
              <a:spLocks noChangeArrowheads="1"/>
            </p:cNvSpPr>
            <p:nvPr/>
          </p:nvSpPr>
          <p:spPr bwMode="auto">
            <a:xfrm>
              <a:off x="4377" y="2523"/>
              <a:ext cx="86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50000"/>
                </a:spcBef>
                <a:spcAft>
                  <a:spcPct val="0"/>
                </a:spcAft>
                <a:buSzTx/>
                <a:buNone/>
              </a:pPr>
              <a:r>
                <a:rPr lang="fr-FR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Interception</a:t>
              </a:r>
            </a:p>
          </p:txBody>
        </p:sp>
      </p:grpSp>
      <p:grpSp>
        <p:nvGrpSpPr>
          <p:cNvPr id="36871" name="Group 46"/>
          <p:cNvGrpSpPr>
            <a:grpSpLocks/>
          </p:cNvGrpSpPr>
          <p:nvPr/>
        </p:nvGrpSpPr>
        <p:grpSpPr bwMode="auto">
          <a:xfrm>
            <a:off x="1847851" y="5013326"/>
            <a:ext cx="3529013" cy="1223963"/>
            <a:chOff x="323850" y="5013325"/>
            <a:chExt cx="3529013" cy="1223963"/>
          </a:xfrm>
        </p:grpSpPr>
        <p:sp>
          <p:nvSpPr>
            <p:cNvPr id="36885" name="Rectangle 36"/>
            <p:cNvSpPr>
              <a:spLocks noChangeArrowheads="1"/>
            </p:cNvSpPr>
            <p:nvPr/>
          </p:nvSpPr>
          <p:spPr bwMode="auto">
            <a:xfrm>
              <a:off x="323850" y="5013325"/>
              <a:ext cx="3527425" cy="1223963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6" name="Oval 12"/>
            <p:cNvSpPr>
              <a:spLocks noChangeArrowheads="1"/>
            </p:cNvSpPr>
            <p:nvPr/>
          </p:nvSpPr>
          <p:spPr bwMode="auto">
            <a:xfrm>
              <a:off x="611188" y="5084763"/>
              <a:ext cx="431800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7" name="Oval 13"/>
            <p:cNvSpPr>
              <a:spLocks noChangeArrowheads="1"/>
            </p:cNvSpPr>
            <p:nvPr/>
          </p:nvSpPr>
          <p:spPr bwMode="auto">
            <a:xfrm>
              <a:off x="2843213" y="5084763"/>
              <a:ext cx="431800" cy="431800"/>
            </a:xfrm>
            <a:prstGeom prst="ellipse">
              <a:avLst/>
            </a:prstGeom>
            <a:solidFill>
              <a:srgbClr val="0000B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8" name="Oval 16"/>
            <p:cNvSpPr>
              <a:spLocks noChangeArrowheads="1"/>
            </p:cNvSpPr>
            <p:nvPr/>
          </p:nvSpPr>
          <p:spPr bwMode="auto">
            <a:xfrm>
              <a:off x="1666875" y="5727700"/>
              <a:ext cx="431800" cy="431800"/>
            </a:xfrm>
            <a:prstGeom prst="ellipse">
              <a:avLst/>
            </a:prstGeom>
            <a:solidFill>
              <a:srgbClr val="FF323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9" name="Freeform 19"/>
            <p:cNvSpPr>
              <a:spLocks/>
            </p:cNvSpPr>
            <p:nvPr/>
          </p:nvSpPr>
          <p:spPr bwMode="auto">
            <a:xfrm>
              <a:off x="1042988" y="5229225"/>
              <a:ext cx="792163" cy="504825"/>
            </a:xfrm>
            <a:custGeom>
              <a:avLst/>
              <a:gdLst>
                <a:gd name="T0" fmla="*/ 0 w 545"/>
                <a:gd name="T1" fmla="*/ 2147483646 h 318"/>
                <a:gd name="T2" fmla="*/ 2147483646 w 545"/>
                <a:gd name="T3" fmla="*/ 2147483646 h 318"/>
                <a:gd name="T4" fmla="*/ 2147483646 w 545"/>
                <a:gd name="T5" fmla="*/ 2147483646 h 318"/>
                <a:gd name="T6" fmla="*/ 0 60000 65536"/>
                <a:gd name="T7" fmla="*/ 0 60000 65536"/>
                <a:gd name="T8" fmla="*/ 0 60000 65536"/>
                <a:gd name="T9" fmla="*/ 0 w 545"/>
                <a:gd name="T10" fmla="*/ 0 h 318"/>
                <a:gd name="T11" fmla="*/ 545 w 545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318">
                  <a:moveTo>
                    <a:pt x="0" y="45"/>
                  </a:moveTo>
                  <a:cubicBezTo>
                    <a:pt x="159" y="22"/>
                    <a:pt x="318" y="0"/>
                    <a:pt x="409" y="45"/>
                  </a:cubicBezTo>
                  <a:cubicBezTo>
                    <a:pt x="500" y="90"/>
                    <a:pt x="522" y="204"/>
                    <a:pt x="545" y="31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0" name="Freeform 22"/>
            <p:cNvSpPr>
              <a:spLocks/>
            </p:cNvSpPr>
            <p:nvPr/>
          </p:nvSpPr>
          <p:spPr bwMode="auto">
            <a:xfrm flipH="1">
              <a:off x="1979613" y="5229225"/>
              <a:ext cx="865188" cy="504825"/>
            </a:xfrm>
            <a:custGeom>
              <a:avLst/>
              <a:gdLst>
                <a:gd name="T0" fmla="*/ 0 w 545"/>
                <a:gd name="T1" fmla="*/ 2147483646 h 318"/>
                <a:gd name="T2" fmla="*/ 2147483646 w 545"/>
                <a:gd name="T3" fmla="*/ 2147483646 h 318"/>
                <a:gd name="T4" fmla="*/ 2147483646 w 545"/>
                <a:gd name="T5" fmla="*/ 2147483646 h 318"/>
                <a:gd name="T6" fmla="*/ 0 60000 65536"/>
                <a:gd name="T7" fmla="*/ 0 60000 65536"/>
                <a:gd name="T8" fmla="*/ 0 60000 65536"/>
                <a:gd name="T9" fmla="*/ 0 w 545"/>
                <a:gd name="T10" fmla="*/ 0 h 318"/>
                <a:gd name="T11" fmla="*/ 545 w 545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318">
                  <a:moveTo>
                    <a:pt x="0" y="45"/>
                  </a:moveTo>
                  <a:cubicBezTo>
                    <a:pt x="159" y="22"/>
                    <a:pt x="318" y="0"/>
                    <a:pt x="409" y="45"/>
                  </a:cubicBezTo>
                  <a:cubicBezTo>
                    <a:pt x="500" y="90"/>
                    <a:pt x="522" y="204"/>
                    <a:pt x="545" y="31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91" name="Text Box 42"/>
            <p:cNvSpPr txBox="1">
              <a:spLocks noChangeArrowheads="1"/>
            </p:cNvSpPr>
            <p:nvPr/>
          </p:nvSpPr>
          <p:spPr bwMode="auto">
            <a:xfrm>
              <a:off x="2339975" y="5876925"/>
              <a:ext cx="15128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50000"/>
                </a:spcBef>
                <a:spcAft>
                  <a:spcPct val="0"/>
                </a:spcAft>
                <a:buSzTx/>
                <a:buNone/>
              </a:pPr>
              <a:r>
                <a:rPr lang="fr-FR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Modification</a:t>
              </a: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6311901" y="4941888"/>
            <a:ext cx="3529013" cy="1295400"/>
            <a:chOff x="3016" y="3113"/>
            <a:chExt cx="2223" cy="816"/>
          </a:xfrm>
        </p:grpSpPr>
        <p:sp>
          <p:nvSpPr>
            <p:cNvPr id="36879" name="Rectangle 38"/>
            <p:cNvSpPr>
              <a:spLocks noChangeArrowheads="1"/>
            </p:cNvSpPr>
            <p:nvPr/>
          </p:nvSpPr>
          <p:spPr bwMode="auto">
            <a:xfrm>
              <a:off x="3016" y="3113"/>
              <a:ext cx="2222" cy="816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0" name="Oval 29"/>
            <p:cNvSpPr>
              <a:spLocks noChangeArrowheads="1"/>
            </p:cNvSpPr>
            <p:nvPr/>
          </p:nvSpPr>
          <p:spPr bwMode="auto">
            <a:xfrm>
              <a:off x="3304" y="320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1" name="Oval 30"/>
            <p:cNvSpPr>
              <a:spLocks noChangeArrowheads="1"/>
            </p:cNvSpPr>
            <p:nvPr/>
          </p:nvSpPr>
          <p:spPr bwMode="auto">
            <a:xfrm>
              <a:off x="4710" y="3206"/>
              <a:ext cx="272" cy="272"/>
            </a:xfrm>
            <a:prstGeom prst="ellipse">
              <a:avLst/>
            </a:prstGeom>
            <a:solidFill>
              <a:srgbClr val="0000B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2" name="Oval 31"/>
            <p:cNvSpPr>
              <a:spLocks noChangeArrowheads="1"/>
            </p:cNvSpPr>
            <p:nvPr/>
          </p:nvSpPr>
          <p:spPr bwMode="auto">
            <a:xfrm>
              <a:off x="3969" y="3611"/>
              <a:ext cx="272" cy="272"/>
            </a:xfrm>
            <a:prstGeom prst="ellipse">
              <a:avLst/>
            </a:prstGeom>
            <a:solidFill>
              <a:srgbClr val="FF323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endParaRPr lang="en-US" altLang="en-US" sz="1800" b="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3" name="Freeform 33"/>
            <p:cNvSpPr>
              <a:spLocks/>
            </p:cNvSpPr>
            <p:nvPr/>
          </p:nvSpPr>
          <p:spPr bwMode="auto">
            <a:xfrm flipH="1">
              <a:off x="4166" y="3297"/>
              <a:ext cx="545" cy="318"/>
            </a:xfrm>
            <a:custGeom>
              <a:avLst/>
              <a:gdLst>
                <a:gd name="T0" fmla="*/ 0 w 545"/>
                <a:gd name="T1" fmla="*/ 45 h 318"/>
                <a:gd name="T2" fmla="*/ 409 w 545"/>
                <a:gd name="T3" fmla="*/ 45 h 318"/>
                <a:gd name="T4" fmla="*/ 545 w 545"/>
                <a:gd name="T5" fmla="*/ 318 h 318"/>
                <a:gd name="T6" fmla="*/ 0 60000 65536"/>
                <a:gd name="T7" fmla="*/ 0 60000 65536"/>
                <a:gd name="T8" fmla="*/ 0 60000 65536"/>
                <a:gd name="T9" fmla="*/ 0 w 545"/>
                <a:gd name="T10" fmla="*/ 0 h 318"/>
                <a:gd name="T11" fmla="*/ 545 w 545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318">
                  <a:moveTo>
                    <a:pt x="0" y="45"/>
                  </a:moveTo>
                  <a:cubicBezTo>
                    <a:pt x="159" y="22"/>
                    <a:pt x="318" y="0"/>
                    <a:pt x="409" y="45"/>
                  </a:cubicBezTo>
                  <a:cubicBezTo>
                    <a:pt x="500" y="90"/>
                    <a:pt x="522" y="204"/>
                    <a:pt x="545" y="31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4" name="Text Box 43"/>
            <p:cNvSpPr txBox="1">
              <a:spLocks noChangeArrowheads="1"/>
            </p:cNvSpPr>
            <p:nvPr/>
          </p:nvSpPr>
          <p:spPr bwMode="auto">
            <a:xfrm>
              <a:off x="4286" y="3702"/>
              <a:ext cx="9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50000"/>
                </a:spcBef>
                <a:spcAft>
                  <a:spcPct val="0"/>
                </a:spcAft>
                <a:buSzTx/>
                <a:buNone/>
              </a:pPr>
              <a:r>
                <a:rPr lang="fr-FR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Fabrication</a:t>
              </a:r>
            </a:p>
          </p:txBody>
        </p:sp>
      </p:grpSp>
      <p:sp>
        <p:nvSpPr>
          <p:cNvPr id="36873" name="Oval 4"/>
          <p:cNvSpPr>
            <a:spLocks noChangeArrowheads="1"/>
          </p:cNvSpPr>
          <p:nvPr/>
        </p:nvSpPr>
        <p:spPr bwMode="auto">
          <a:xfrm>
            <a:off x="7096125" y="17145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6874" name="Oval 5"/>
          <p:cNvSpPr>
            <a:spLocks noChangeArrowheads="1"/>
          </p:cNvSpPr>
          <p:nvPr/>
        </p:nvSpPr>
        <p:spPr bwMode="auto">
          <a:xfrm>
            <a:off x="7096125" y="2214563"/>
            <a:ext cx="431800" cy="431800"/>
          </a:xfrm>
          <a:prstGeom prst="ellipse">
            <a:avLst/>
          </a:prstGeom>
          <a:solidFill>
            <a:srgbClr val="0000B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6875" name="Oval 16"/>
          <p:cNvSpPr>
            <a:spLocks noChangeArrowheads="1"/>
          </p:cNvSpPr>
          <p:nvPr/>
        </p:nvSpPr>
        <p:spPr bwMode="auto">
          <a:xfrm>
            <a:off x="7096125" y="2714625"/>
            <a:ext cx="431800" cy="431800"/>
          </a:xfrm>
          <a:prstGeom prst="ellipse">
            <a:avLst/>
          </a:prstGeom>
          <a:solidFill>
            <a:srgbClr val="FF323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6876" name="Text Box 42"/>
          <p:cNvSpPr txBox="1">
            <a:spLocks noChangeArrowheads="1"/>
          </p:cNvSpPr>
          <p:nvPr/>
        </p:nvSpPr>
        <p:spPr bwMode="auto">
          <a:xfrm>
            <a:off x="7524750" y="1785939"/>
            <a:ext cx="928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fr-FR" altLang="en-US" sz="1600">
                <a:solidFill>
                  <a:srgbClr val="006600"/>
                </a:solidFill>
                <a:latin typeface="Arial" panose="020B0604020202020204" pitchFamily="34" charset="0"/>
              </a:rPr>
              <a:t>Source</a:t>
            </a:r>
          </a:p>
        </p:txBody>
      </p:sp>
      <p:sp>
        <p:nvSpPr>
          <p:cNvPr id="36877" name="Text Box 42"/>
          <p:cNvSpPr txBox="1">
            <a:spLocks noChangeArrowheads="1"/>
          </p:cNvSpPr>
          <p:nvPr/>
        </p:nvSpPr>
        <p:spPr bwMode="auto">
          <a:xfrm>
            <a:off x="7524750" y="228600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fr-FR" altLang="en-US" sz="1600">
                <a:solidFill>
                  <a:srgbClr val="006600"/>
                </a:solidFill>
                <a:latin typeface="Arial" panose="020B0604020202020204" pitchFamily="34" charset="0"/>
              </a:rPr>
              <a:t>Destination</a:t>
            </a:r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7524750" y="2786064"/>
            <a:ext cx="928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en-US" altLang="en-US" sz="1600">
                <a:solidFill>
                  <a:srgbClr val="006600"/>
                </a:solidFill>
                <a:latin typeface="Arial" panose="020B0604020202020204" pitchFamily="34" charset="0"/>
              </a:rPr>
              <a:t>Attack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Privacy/Vulnerabilities</a:t>
            </a:r>
            <a:endParaRPr lang="fr-FR" altLang="en-US" sz="2800"/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1881188" y="1643064"/>
            <a:ext cx="8572500" cy="50942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Physical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Buildings)</a:t>
            </a:r>
          </a:p>
          <a:p>
            <a:pPr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Natural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Earthquake, fire, water…)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Hardware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and </a:t>
            </a: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Software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Failures)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Media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Disks can be stolen)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Communication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Wires can be tapped)</a:t>
            </a:r>
          </a:p>
          <a:p>
            <a:pPr algn="just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Human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vulnerabilities (Ex. Insiders)</a:t>
            </a:r>
            <a:endParaRPr lang="en-US" altLang="en-US" sz="3300" b="1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81188" y="1000125"/>
            <a:ext cx="8572500" cy="4826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Types of Vulnerabilities/ Susceptible to attack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8153400" cy="639762"/>
          </a:xfrm>
        </p:spPr>
        <p:txBody>
          <a:bodyPr>
            <a:normAutofit fontScale="90000"/>
          </a:bodyPr>
          <a:lstStyle/>
          <a:p>
            <a:pPr marL="742950" indent="-742950" eaLnBrk="1" hangingPunct="1">
              <a:defRPr/>
            </a:pPr>
            <a:r>
              <a:rPr lang="en-US" sz="27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Vulnerability</a:t>
            </a:r>
            <a:r>
              <a:rPr lang="en-US" dirty="0"/>
              <a:t> </a:t>
            </a:r>
            <a:r>
              <a:rPr lang="en-US" sz="27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Classification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66988" y="914400"/>
            <a:ext cx="6856412" cy="5715000"/>
          </a:xfrm>
        </p:spPr>
        <p:txBody>
          <a:bodyPr/>
          <a:lstStyle/>
          <a:p>
            <a:pPr marL="273050" indent="-2730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/>
              <a:t>Vulnerabilities are classified according to the asset class they related to:</a:t>
            </a:r>
          </a:p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/>
            </a:pPr>
            <a:r>
              <a:rPr lang="en-US" altLang="en-US" sz="2200">
                <a:solidFill>
                  <a:srgbClr val="7030A0"/>
                </a:solidFill>
              </a:rPr>
              <a:t>Hardware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susceptibility to humidity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susceptibility to dust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susceptibility to soiling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susceptibility to unprotected storage</a:t>
            </a:r>
          </a:p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/>
            </a:pPr>
            <a:r>
              <a:rPr lang="en-US" altLang="en-US" sz="2200">
                <a:solidFill>
                  <a:srgbClr val="7030A0"/>
                </a:solidFill>
              </a:rPr>
              <a:t>Software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 sz="2000"/>
              <a:t>insufficient testing</a:t>
            </a:r>
          </a:p>
          <a:p>
            <a:pPr marL="1004888" lvl="2" indent="-457200">
              <a:lnSpc>
                <a:spcPct val="150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 sz="2000"/>
              <a:t>lack of audit trail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4638"/>
            <a:ext cx="8153400" cy="411162"/>
          </a:xfrm>
        </p:spPr>
        <p:txBody>
          <a:bodyPr>
            <a:normAutofit fontScale="90000"/>
          </a:bodyPr>
          <a:lstStyle/>
          <a:p>
            <a:pPr marL="742950" indent="-742950" eaLnBrk="1" hangingPunct="1">
              <a:defRPr/>
            </a:pPr>
            <a:r>
              <a:rPr lang="en-US" sz="27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Contd</a:t>
            </a:r>
            <a:r>
              <a:rPr lang="en-US" sz="3200" dirty="0"/>
              <a:t>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05000" y="908050"/>
            <a:ext cx="8458200" cy="5257800"/>
          </a:xfrm>
        </p:spPr>
        <p:txBody>
          <a:bodyPr/>
          <a:lstStyle/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 startAt="3"/>
            </a:pPr>
            <a:r>
              <a:rPr lang="en-US" altLang="en-US" sz="2200">
                <a:solidFill>
                  <a:srgbClr val="7030A0"/>
                </a:solidFill>
              </a:rPr>
              <a:t>Network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Unprotected communication lines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Insecure network architecture</a:t>
            </a:r>
          </a:p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 startAt="3"/>
            </a:pPr>
            <a:r>
              <a:rPr lang="en-US" altLang="en-US" sz="2200">
                <a:solidFill>
                  <a:srgbClr val="7030A0"/>
                </a:solidFill>
              </a:rPr>
              <a:t>Personnel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inadequate recruiting process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inadequate security awareness</a:t>
            </a:r>
          </a:p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 startAt="3"/>
            </a:pPr>
            <a:r>
              <a:rPr lang="en-US" altLang="en-US" sz="2200">
                <a:solidFill>
                  <a:srgbClr val="7030A0"/>
                </a:solidFill>
              </a:rPr>
              <a:t>Site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area subject to flood, unreliable power source</a:t>
            </a:r>
          </a:p>
          <a:p>
            <a:pPr marL="730250" lvl="1" indent="-457200">
              <a:lnSpc>
                <a:spcPct val="150000"/>
              </a:lnSpc>
              <a:buClr>
                <a:srgbClr val="C00000"/>
              </a:buClr>
              <a:buFont typeface="Garamond" panose="02020404030301010803" pitchFamily="18" charset="0"/>
              <a:buAutoNum type="arabicPeriod" startAt="3"/>
            </a:pPr>
            <a:r>
              <a:rPr lang="en-US" altLang="en-US" sz="2200">
                <a:solidFill>
                  <a:srgbClr val="7030A0"/>
                </a:solidFill>
              </a:rPr>
              <a:t>Organizational</a:t>
            </a:r>
          </a:p>
          <a:p>
            <a:pPr marL="1004888" lvl="2" indent="-457200">
              <a:lnSpc>
                <a:spcPct val="145000"/>
              </a:lnSpc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/>
              <a:t>lack of regular audits, lack of continuity plans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>
          <a:xfrm>
            <a:off x="1938339" y="290514"/>
            <a:ext cx="8313737" cy="604837"/>
          </a:xfrm>
        </p:spPr>
        <p:txBody>
          <a:bodyPr/>
          <a:lstStyle/>
          <a:p>
            <a:pPr eaLnBrk="1" hangingPunct="1"/>
            <a:r>
              <a:rPr lang="en-US" altLang="en-US" sz="2400"/>
              <a:t>Computer Security and Privacy/ </a:t>
            </a:r>
            <a:r>
              <a:rPr lang="en-US" altLang="en-US" sz="2800"/>
              <a:t>Countermeasures</a:t>
            </a:r>
            <a:endParaRPr lang="fr-FR" altLang="en-US" sz="2800"/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1952626" y="1285876"/>
            <a:ext cx="8143875" cy="54197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300" b="1" dirty="0">
                <a:solidFill>
                  <a:srgbClr val="1E4C7C"/>
                </a:solidFill>
                <a:latin typeface="Garamond" panose="02020404030301010803" pitchFamily="18" charset="0"/>
              </a:rPr>
              <a:t>Computer security controls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Authentication (Password, Cards, Biometrics)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		</a:t>
            </a:r>
            <a:r>
              <a:rPr lang="en-US" altLang="en-US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(What we 		know,      have,   are!)</a:t>
            </a:r>
            <a:endParaRPr lang="en-US" altLang="en-US" sz="2900" b="1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Encryption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Auditing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Administrative procedures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Standards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Certifications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Physical Security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Laws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5809457" y="2428082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7168357" y="2428082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8097045" y="2428083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0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0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0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0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>
          <a:xfrm>
            <a:off x="1938339" y="290514"/>
            <a:ext cx="8313737" cy="604837"/>
          </a:xfrm>
        </p:spPr>
        <p:txBody>
          <a:bodyPr/>
          <a:lstStyle/>
          <a:p>
            <a:pPr eaLnBrk="1" hangingPunct="1"/>
            <a:r>
              <a:rPr lang="en-US" altLang="en-US" sz="2400"/>
              <a:t>Computer Security and Privacy/ </a:t>
            </a:r>
            <a:r>
              <a:rPr lang="en-US" altLang="en-US" sz="2800"/>
              <a:t>Physical Security</a:t>
            </a:r>
            <a:endParaRPr lang="fr-FR" altLang="en-US" sz="2800"/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1847851" y="1989139"/>
            <a:ext cx="8424863" cy="240823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3600" b="1">
                <a:solidFill>
                  <a:srgbClr val="006600"/>
                </a:solidFill>
              </a:rPr>
              <a:t>=&gt;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3600" b="1">
                <a:solidFill>
                  <a:srgbClr val="006600"/>
                </a:solidFill>
              </a:rPr>
              <a:t>Physical security is much more difficult to achieve today than some decades ago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>
          <a:xfrm>
            <a:off x="1938339" y="290514"/>
            <a:ext cx="8313737" cy="604837"/>
          </a:xfrm>
        </p:spPr>
        <p:txBody>
          <a:bodyPr/>
          <a:lstStyle/>
          <a:p>
            <a:pPr eaLnBrk="1" hangingPunct="1"/>
            <a:r>
              <a:rPr lang="en-US" altLang="en-US" sz="2400"/>
              <a:t>Computer Security and Privacy/ </a:t>
            </a:r>
            <a:r>
              <a:rPr lang="en-US" altLang="en-US" sz="2800"/>
              <a:t>Physical Security</a:t>
            </a:r>
            <a:endParaRPr lang="fr-FR" altLang="en-US" sz="2800"/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938339" y="895350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3200">
                <a:solidFill>
                  <a:srgbClr val="006600"/>
                </a:solidFill>
                <a:latin typeface="Arial" panose="020B0604020202020204" pitchFamily="34" charset="0"/>
              </a:rPr>
              <a:t>Safe</a:t>
            </a:r>
            <a:r>
              <a:rPr lang="en-US" altLang="en-US" sz="3200">
                <a:latin typeface="Arial" panose="020B0604020202020204" pitchFamily="34" charset="0"/>
              </a:rPr>
              <a:t> </a:t>
            </a:r>
            <a:r>
              <a:rPr lang="en-US" altLang="en-US" sz="3200">
                <a:solidFill>
                  <a:srgbClr val="006600"/>
                </a:solidFill>
                <a:latin typeface="Arial" panose="020B0604020202020204" pitchFamily="34" charset="0"/>
              </a:rPr>
              <a:t>area</a:t>
            </a:r>
            <a:endParaRPr lang="fr-FR" altLang="en-US" sz="32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2220913" y="1455739"/>
            <a:ext cx="7747000" cy="56610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3200" b="1" dirty="0">
                <a:solidFill>
                  <a:srgbClr val="174A7C"/>
                </a:solidFill>
                <a:latin typeface="Garamond" panose="02020404030301010803" pitchFamily="18" charset="0"/>
              </a:rPr>
              <a:t>Safe area</a:t>
            </a:r>
            <a:r>
              <a:rPr lang="en-US" altLang="en-US" sz="3200" b="1" dirty="0">
                <a:solidFill>
                  <a:srgbClr val="D61353"/>
                </a:solidFill>
                <a:latin typeface="Garamond" panose="02020404030301010803" pitchFamily="18" charset="0"/>
              </a:rPr>
              <a:t> often is a locked place where only authorized personnel can have access</a:t>
            </a:r>
          </a:p>
          <a:p>
            <a:pPr marL="457200" lvl="1" indent="0" algn="just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-Are the locks reliable?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The effectiveness of locks depends on the design, manufacture, installation and maintenance of the keys!</a:t>
            </a:r>
          </a:p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3000" b="1" dirty="0">
                <a:solidFill>
                  <a:srgbClr val="1E4C7C"/>
                </a:solidFill>
                <a:latin typeface="Garamond" panose="02020404030301010803" pitchFamily="18" charset="0"/>
              </a:rPr>
              <a:t>Surveillance with guards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/>
            </a:pPr>
            <a:r>
              <a:rPr lang="en-US" altLang="en-US" sz="2000" b="1" dirty="0">
                <a:solidFill>
                  <a:srgbClr val="1E4C7C"/>
                </a:solidFill>
                <a:latin typeface="Garamond" panose="02020404030301010803" pitchFamily="18" charset="0"/>
              </a:rPr>
              <a:t>The most common in Ethiopia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/>
            </a:pPr>
            <a:r>
              <a:rPr lang="en-US" altLang="en-US" sz="2000" b="1" dirty="0">
                <a:solidFill>
                  <a:srgbClr val="1E4C7C"/>
                </a:solidFill>
                <a:latin typeface="Garamond" panose="02020404030301010803" pitchFamily="18" charset="0"/>
              </a:rPr>
              <a:t>Not always the most reliable since it adds a lot of human factor</a:t>
            </a:r>
          </a:p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Surveillance with video 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Uses Closed Circuit Television (CCTV)</a:t>
            </a:r>
          </a:p>
          <a:p>
            <a:pPr marL="914400" lvl="2" indent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defRPr/>
            </a:pPr>
            <a:endParaRPr lang="en-US" altLang="en-US" sz="2100" b="1" dirty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marL="914400" lvl="2" indent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defRPr/>
            </a:pPr>
            <a:endParaRPr lang="en-US" altLang="en-US" sz="2100" b="1" dirty="0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2063751" y="146050"/>
            <a:ext cx="8208963" cy="863600"/>
          </a:xfrm>
        </p:spPr>
        <p:txBody>
          <a:bodyPr/>
          <a:lstStyle/>
          <a:p>
            <a:pPr eaLnBrk="1" hangingPunct="1"/>
            <a:r>
              <a:rPr lang="en-US" altLang="en-US" sz="4000"/>
              <a:t>Computer Security and Privacy</a:t>
            </a:r>
            <a:endParaRPr lang="fr-FR" altLang="en-US" sz="4000"/>
          </a:p>
        </p:txBody>
      </p:sp>
      <p:sp>
        <p:nvSpPr>
          <p:cNvPr id="8195" name="Rectangle 41"/>
          <p:cNvSpPr>
            <a:spLocks noChangeArrowheads="1"/>
          </p:cNvSpPr>
          <p:nvPr/>
        </p:nvSpPr>
        <p:spPr bwMode="auto">
          <a:xfrm>
            <a:off x="1738313" y="1387475"/>
            <a:ext cx="5143500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“The </a:t>
            </a:r>
            <a:b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174A7C"/>
                </a:solidFill>
                <a:latin typeface="Arial" panose="020B0604020202020204" pitchFamily="34" charset="0"/>
              </a:rPr>
              <a:t>most secure</a:t>
            </a: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b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computers are those </a:t>
            </a:r>
            <a:b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174A7C"/>
                </a:solidFill>
                <a:latin typeface="Arial" panose="020B0604020202020204" pitchFamily="34" charset="0"/>
              </a:rPr>
              <a:t>not connected</a:t>
            </a: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b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to the Internet and </a:t>
            </a:r>
            <a:b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174A7C"/>
                </a:solidFill>
                <a:latin typeface="Arial" panose="020B0604020202020204" pitchFamily="34" charset="0"/>
              </a:rPr>
              <a:t>shielded </a:t>
            </a:r>
            <a:br>
              <a:rPr lang="en-US" altLang="en-US" sz="3600">
                <a:solidFill>
                  <a:srgbClr val="174A7C"/>
                </a:solidFill>
                <a:latin typeface="Arial" panose="020B0604020202020204" pitchFamily="34" charset="0"/>
              </a:rPr>
            </a:br>
            <a:r>
              <a:rPr lang="en-US" altLang="en-US" sz="3600">
                <a:solidFill>
                  <a:srgbClr val="006600"/>
                </a:solidFill>
                <a:latin typeface="Arial" panose="020B0604020202020204" pitchFamily="34" charset="0"/>
              </a:rPr>
              <a:t>from any interference” </a:t>
            </a:r>
            <a:r>
              <a:rPr lang="en-US" altLang="en-US" sz="2000">
                <a:solidFill>
                  <a:srgbClr val="006600"/>
                </a:solidFill>
                <a:latin typeface="Arial" panose="020B0604020202020204" pitchFamily="34" charset="0"/>
              </a:rPr>
              <a:t>air gap jumping </a:t>
            </a:r>
            <a:endParaRPr lang="fr-FR" altLang="en-US" sz="36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pic>
        <p:nvPicPr>
          <p:cNvPr id="8196" name="Content Placeholder 5"/>
          <p:cNvPicPr>
            <a:picLocks noGrp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7501" y="2000251"/>
            <a:ext cx="3857625" cy="30003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1"/>
            <a:ext cx="8229600" cy="792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Why Is Computer and Network Security Important?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703389" y="1066800"/>
            <a:ext cx="8713787" cy="5562600"/>
          </a:xfrm>
          <a:solidFill>
            <a:schemeClr val="tx2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1900" dirty="0">
                <a:solidFill>
                  <a:srgbClr val="FF0000"/>
                </a:solidFill>
              </a:rPr>
              <a:t>To protect company assets:- </a:t>
            </a:r>
            <a:r>
              <a:rPr lang="en-US" sz="1800" dirty="0"/>
              <a:t>One of the primary goals of computer and network security is the protection of company assets (hardware, software and/or information).</a:t>
            </a:r>
            <a:endParaRPr lang="en-US" sz="1800" i="1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1900" dirty="0">
                <a:solidFill>
                  <a:srgbClr val="FF0000"/>
                </a:solidFill>
              </a:rPr>
              <a:t>To gain a competitive advantage:- </a:t>
            </a:r>
            <a:r>
              <a:rPr lang="en-US" sz="1800" dirty="0"/>
              <a:t>Developing and maintaining effective security measures can provide an organization with a competitive advantage over its competition</a:t>
            </a:r>
            <a:endParaRPr lang="en-US" sz="1800" i="1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1800" dirty="0">
                <a:solidFill>
                  <a:srgbClr val="FF0000"/>
                </a:solidFill>
              </a:rPr>
              <a:t>To comply with regulatory requirements and fiduciary responsibilities:- </a:t>
            </a:r>
            <a:r>
              <a:rPr lang="en-US" sz="1800" dirty="0"/>
              <a:t>organizations that rely on computers for their continuing operation must develop policies and procedures that address organizational security requirements.</a:t>
            </a:r>
          </a:p>
          <a:p>
            <a:pPr marL="914400" lvl="2" indent="-288925">
              <a:lnSpc>
                <a:spcPct val="170000"/>
              </a:lnSpc>
              <a:buFont typeface="Wingdings" pitchFamily="2" charset="2"/>
              <a:buChar char="F"/>
              <a:defRPr/>
            </a:pPr>
            <a:r>
              <a:rPr lang="en-US" sz="1800" dirty="0"/>
              <a:t>Such policies and procedures are necessary not only to protect company assets but also to protect the organization from liability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1800" dirty="0">
                <a:solidFill>
                  <a:srgbClr val="FF0000"/>
                </a:solidFill>
              </a:rPr>
              <a:t>To keep your job:-</a:t>
            </a:r>
            <a:r>
              <a:rPr lang="en-US" sz="1800" dirty="0"/>
              <a:t>Security</a:t>
            </a:r>
            <a:r>
              <a:rPr lang="en-US" sz="1800" i="1" dirty="0"/>
              <a:t> </a:t>
            </a:r>
            <a:r>
              <a:rPr lang="en-US" sz="1800" dirty="0"/>
              <a:t>should be part of every network or systems administrator's job. Failure to perform adequately can result in termination.</a:t>
            </a:r>
          </a:p>
          <a:p>
            <a:pPr>
              <a:lnSpc>
                <a:spcPct val="170000"/>
              </a:lnSpc>
              <a:spcBef>
                <a:spcPct val="50000"/>
              </a:spcBef>
              <a:defRPr/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05000" y="1268414"/>
            <a:ext cx="8458200" cy="4968875"/>
          </a:xfrm>
          <a:solidFill>
            <a:schemeClr val="tx2"/>
          </a:solidFill>
        </p:spPr>
        <p:txBody>
          <a:bodyPr/>
          <a:lstStyle/>
          <a:p>
            <a:pPr marL="730250" lvl="1" indent="-457200">
              <a:lnSpc>
                <a:spcPct val="13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The vulnerability </a:t>
            </a:r>
            <a:r>
              <a:rPr lang="en-US" altLang="en-US" sz="2400">
                <a:solidFill>
                  <a:srgbClr val="FF0000"/>
                </a:solidFill>
              </a:rPr>
              <a:t>is not the attack</a:t>
            </a:r>
            <a:r>
              <a:rPr lang="en-US" altLang="en-US" sz="2400"/>
              <a:t>, but rather exploiting the weak point/loops in order to gain access. </a:t>
            </a:r>
          </a:p>
          <a:p>
            <a:pPr marL="730250" lvl="1" indent="-457200">
              <a:lnSpc>
                <a:spcPct val="13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Vulnerability is the intersection of three elements: </a:t>
            </a:r>
          </a:p>
          <a:p>
            <a:pPr marL="1004888" lvl="2" indent="-457200">
              <a:lnSpc>
                <a:spcPct val="130000"/>
              </a:lnSpc>
              <a:buClr>
                <a:srgbClr val="C00000"/>
              </a:buClr>
              <a:buFont typeface="Garamond" panose="02020404030301010803" pitchFamily="18" charset="0"/>
              <a:buAutoNum type="arabicPeriod"/>
            </a:pPr>
            <a:r>
              <a:rPr lang="en-US" altLang="en-US" sz="2400"/>
              <a:t>A system susceptibility or flaw, </a:t>
            </a:r>
          </a:p>
          <a:p>
            <a:pPr marL="1004888" lvl="2" indent="-457200">
              <a:lnSpc>
                <a:spcPct val="130000"/>
              </a:lnSpc>
              <a:buClr>
                <a:srgbClr val="C00000"/>
              </a:buClr>
              <a:buFont typeface="Garamond" panose="02020404030301010803" pitchFamily="18" charset="0"/>
              <a:buAutoNum type="arabicPeriod"/>
            </a:pPr>
            <a:r>
              <a:rPr lang="en-US" altLang="en-US" sz="2400"/>
              <a:t>attacker access to the flaw, and </a:t>
            </a:r>
          </a:p>
          <a:p>
            <a:pPr marL="1004888" lvl="2" indent="-457200">
              <a:lnSpc>
                <a:spcPct val="130000"/>
              </a:lnSpc>
              <a:buClr>
                <a:srgbClr val="C00000"/>
              </a:buClr>
              <a:buFont typeface="Garamond" panose="02020404030301010803" pitchFamily="18" charset="0"/>
              <a:buAutoNum type="arabicPeriod"/>
            </a:pPr>
            <a:r>
              <a:rPr lang="en-US" altLang="en-US" sz="2400"/>
              <a:t>attacker capability to exploit the flaw</a:t>
            </a:r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2133600" y="188913"/>
            <a:ext cx="8229600" cy="792162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0000" tIns="0" rIns="180000" bIns="0" anchor="ctr"/>
          <a:lstStyle>
            <a:lvl1pPr algn="just">
              <a:spcBef>
                <a:spcPct val="20000"/>
              </a:spcBef>
              <a:buSzPct val="150000"/>
              <a:buBlip>
                <a:blip r:embed="rId2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628650" indent="-185738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982663" indent="-174625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349375" indent="-187325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3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1703388" indent="-174625" algn="just">
              <a:spcBef>
                <a:spcPct val="20000"/>
              </a:spcBef>
              <a:buSzPct val="75000"/>
              <a:buBlip>
                <a:blip r:embed="rId4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160588" indent="-174625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617788" indent="-174625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074988" indent="-174625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532188" indent="-174625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None/>
            </a:pPr>
            <a:r>
              <a:rPr lang="en-US" altLang="en-US" sz="2400">
                <a:solidFill>
                  <a:srgbClr val="FFFFFF"/>
                </a:solidFill>
              </a:rPr>
              <a:t>Vulnerabilities(Attack Surface)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>
          <a:xfrm>
            <a:off x="1938339" y="290514"/>
            <a:ext cx="8313737" cy="604837"/>
          </a:xfrm>
        </p:spPr>
        <p:txBody>
          <a:bodyPr/>
          <a:lstStyle/>
          <a:p>
            <a:pPr eaLnBrk="1" hangingPunct="1"/>
            <a:r>
              <a:rPr lang="en-US" altLang="en-US" sz="2400"/>
              <a:t>Computer Security and Privacy/ </a:t>
            </a:r>
            <a:r>
              <a:rPr lang="en-US" altLang="en-US" sz="2800"/>
              <a:t>Attacks </a:t>
            </a:r>
            <a:r>
              <a:rPr lang="en-US" altLang="en-US" sz="2400"/>
              <a:t>&amp; </a:t>
            </a:r>
            <a:r>
              <a:rPr lang="en-US" altLang="en-US" sz="2800"/>
              <a:t>Threats</a:t>
            </a:r>
            <a:endParaRPr lang="fr-FR" altLang="en-US" sz="2800"/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>
            <a:off x="2166939" y="2786063"/>
            <a:ext cx="7704137" cy="10779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476250" indent="-4762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3200" b="1">
                <a:solidFill>
                  <a:srgbClr val="006600"/>
                </a:solidFill>
              </a:rPr>
              <a:t>Computer Security Attacks and Threats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33338"/>
            <a:ext cx="8662987" cy="690562"/>
          </a:xfrm>
        </p:spPr>
        <p:txBody>
          <a:bodyPr/>
          <a:lstStyle/>
          <a:p>
            <a:pPr marL="609600" indent="-609600" eaLnBrk="1" hangingPunct="1"/>
            <a:r>
              <a:rPr lang="en-US" altLang="en-US" sz="3200"/>
              <a:t>Computer security/ Attacks </a:t>
            </a:r>
            <a:r>
              <a:rPr lang="en-US" altLang="en-US" sz="2800"/>
              <a:t>&amp; </a:t>
            </a:r>
            <a:r>
              <a:rPr lang="en-US" altLang="en-US" sz="3200"/>
              <a:t>Threats</a:t>
            </a:r>
            <a:endParaRPr lang="fr-FR" altLang="en-US" sz="3200"/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1919289" y="1125539"/>
            <a:ext cx="8497887" cy="17494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600" b="1">
                <a:solidFill>
                  <a:srgbClr val="1E4C7C"/>
                </a:solidFill>
                <a:latin typeface="Garamond" panose="02020404030301010803" pitchFamily="18" charset="0"/>
              </a:rPr>
              <a:t>A computer </a:t>
            </a:r>
            <a:r>
              <a:rPr lang="en-US" altLang="en-US" sz="3600" b="1">
                <a:solidFill>
                  <a:srgbClr val="D61353"/>
                </a:solidFill>
                <a:latin typeface="Garamond" panose="02020404030301010803" pitchFamily="18" charset="0"/>
              </a:rPr>
              <a:t>security threat</a:t>
            </a:r>
            <a:r>
              <a:rPr lang="en-US" altLang="en-US" sz="3600" b="1">
                <a:solidFill>
                  <a:srgbClr val="1E4C7C"/>
                </a:solidFill>
                <a:latin typeface="Garamond" panose="02020404030301010803" pitchFamily="18" charset="0"/>
              </a:rPr>
              <a:t> is any person, act, or object that poses a danger to computer security</a:t>
            </a:r>
          </a:p>
        </p:txBody>
      </p:sp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1919289" y="3141664"/>
            <a:ext cx="8497887" cy="242835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sz="3600" b="1" dirty="0">
                <a:solidFill>
                  <a:srgbClr val="1E4C7C"/>
                </a:solidFill>
                <a:latin typeface="Garamond" pitchFamily="18" charset="0"/>
              </a:rPr>
              <a:t>Computer world is full of threats!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sz="3600" b="1" dirty="0">
                <a:solidFill>
                  <a:srgbClr val="1E4C7C"/>
                </a:solidFill>
                <a:latin typeface="Garamond" pitchFamily="18" charset="0"/>
              </a:rPr>
              <a:t>And so is the real world!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itchFamily="18" charset="2"/>
              <a:buChar char=""/>
              <a:defRPr/>
            </a:pPr>
            <a:r>
              <a:rPr lang="en-US" sz="3300" b="1" dirty="0">
                <a:solidFill>
                  <a:srgbClr val="1E4C7C"/>
                </a:solidFill>
                <a:latin typeface="Garamond" pitchFamily="18" charset="0"/>
              </a:rPr>
              <a:t>Thieves, pick-pockets, burglars, murderers, drunk drivers,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animBg="1"/>
      <p:bldP spid="3686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33338"/>
            <a:ext cx="8662987" cy="779462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 Attacks </a:t>
            </a:r>
            <a:r>
              <a:rPr lang="en-US" altLang="en-US" sz="3200"/>
              <a:t>&amp; </a:t>
            </a:r>
            <a:r>
              <a:rPr lang="en-US" altLang="en-US"/>
              <a:t>Threats</a:t>
            </a:r>
            <a:endParaRPr lang="fr-FR" altLang="en-US"/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809750" y="1071563"/>
            <a:ext cx="8396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2800">
                <a:solidFill>
                  <a:srgbClr val="006600"/>
                </a:solidFill>
                <a:latin typeface="Arial" panose="020B0604020202020204" pitchFamily="34" charset="0"/>
              </a:rPr>
              <a:t>Types of Threats/Attacks … (Chuck Eastom)</a:t>
            </a:r>
            <a:endParaRPr lang="fr-FR" altLang="en-US" sz="28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1843088" y="1798638"/>
            <a:ext cx="8424862" cy="15605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200" b="1">
                <a:solidFill>
                  <a:srgbClr val="D61353"/>
                </a:solidFill>
                <a:latin typeface="Garamond" panose="02020404030301010803" pitchFamily="18" charset="0"/>
              </a:rPr>
              <a:t>Hacking Attack: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Any attempt to gain unauthorized access to your system</a:t>
            </a:r>
          </a:p>
        </p:txBody>
      </p:sp>
      <p:sp>
        <p:nvSpPr>
          <p:cNvPr id="370695" name="Rectangle 7"/>
          <p:cNvSpPr>
            <a:spLocks noChangeArrowheads="1"/>
          </p:cNvSpPr>
          <p:nvPr/>
        </p:nvSpPr>
        <p:spPr bwMode="auto">
          <a:xfrm>
            <a:off x="1843088" y="3567113"/>
            <a:ext cx="8424862" cy="15605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200" b="1">
                <a:solidFill>
                  <a:srgbClr val="D61353"/>
                </a:solidFill>
                <a:latin typeface="Garamond" panose="02020404030301010803" pitchFamily="18" charset="0"/>
              </a:rPr>
              <a:t>Physical Attack: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Stealing, breaking or damaging of computing devices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3" grpId="0" animBg="1"/>
      <p:bldP spid="37069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33338"/>
            <a:ext cx="8662987" cy="779462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 Attacks </a:t>
            </a:r>
            <a:r>
              <a:rPr lang="en-US" altLang="en-US" sz="3200"/>
              <a:t>&amp; </a:t>
            </a:r>
            <a:r>
              <a:rPr lang="en-US" altLang="en-US"/>
              <a:t>Threats</a:t>
            </a:r>
            <a:endParaRPr lang="fr-FR" altLang="en-US"/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1847851" y="1557338"/>
            <a:ext cx="8424863" cy="45196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200" b="1" dirty="0">
                <a:solidFill>
                  <a:srgbClr val="D61353"/>
                </a:solidFill>
                <a:latin typeface="Garamond" panose="02020404030301010803" pitchFamily="18" charset="0"/>
              </a:rPr>
              <a:t>Malware Attack:</a:t>
            </a:r>
            <a:r>
              <a:rPr lang="en-US" altLang="en-US" sz="3200" b="1" dirty="0">
                <a:solidFill>
                  <a:srgbClr val="1E4C7C"/>
                </a:solidFill>
                <a:latin typeface="Garamond" panose="02020404030301010803" pitchFamily="18" charset="0"/>
              </a:rPr>
              <a:t> 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A generic term for software that has malicious purpose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Examples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Viruses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Trojan horses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Spy-wares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D61353"/>
                </a:solidFill>
                <a:latin typeface="Garamond" panose="02020404030301010803" pitchFamily="18" charset="0"/>
              </a:rPr>
              <a:t>New ones:</a:t>
            </a:r>
            <a:r>
              <a:rPr lang="en-US" altLang="en-US" sz="2500" b="1" dirty="0">
                <a:solidFill>
                  <a:srgbClr val="878EAF"/>
                </a:solidFill>
                <a:latin typeface="Garamond" panose="02020404030301010803" pitchFamily="18" charset="0"/>
              </a:rPr>
              <a:t> Spam/scam, identity theft, e-payment frauds, etc.</a:t>
            </a:r>
            <a:endParaRPr lang="en-US" altLang="en-US" sz="2900" b="1" dirty="0">
              <a:solidFill>
                <a:srgbClr val="878EAF"/>
              </a:solidFill>
              <a:latin typeface="Garamond" panose="02020404030301010803" pitchFamily="18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847851" y="836613"/>
            <a:ext cx="73453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2800">
                <a:solidFill>
                  <a:srgbClr val="006600"/>
                </a:solidFill>
                <a:latin typeface="Arial" panose="020B0604020202020204" pitchFamily="34" charset="0"/>
              </a:rPr>
              <a:t>Types of Threats/Attacks (Chuck Eastom)</a:t>
            </a:r>
            <a:endParaRPr lang="fr-FR" altLang="en-US" sz="280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72741" name="Rectangle 5"/>
          <p:cNvSpPr>
            <a:spLocks noChangeArrowheads="1"/>
          </p:cNvSpPr>
          <p:nvPr/>
        </p:nvSpPr>
        <p:spPr bwMode="auto">
          <a:xfrm>
            <a:off x="1774826" y="1341439"/>
            <a:ext cx="8569325" cy="22193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Viruses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“A small program that replicates and hides itself inside other programs usually without your knowledge.” </a:t>
            </a:r>
            <a:r>
              <a:rPr lang="en-US" altLang="en-US" sz="2500" b="1">
                <a:solidFill>
                  <a:srgbClr val="D61353"/>
                </a:solidFill>
                <a:latin typeface="Garamond" panose="02020404030301010803" pitchFamily="18" charset="0"/>
              </a:rPr>
              <a:t>Symantec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Similar to </a:t>
            </a:r>
            <a:r>
              <a:rPr lang="en-US" altLang="en-US" sz="2500" b="1">
                <a:solidFill>
                  <a:srgbClr val="D61353"/>
                </a:solidFill>
                <a:latin typeface="Garamond" panose="02020404030301010803" pitchFamily="18" charset="0"/>
              </a:rPr>
              <a:t>biological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virus: Replicates and Spreads</a:t>
            </a:r>
          </a:p>
        </p:txBody>
      </p:sp>
      <p:sp>
        <p:nvSpPr>
          <p:cNvPr id="64516" name="Rectangle 8"/>
          <p:cNvSpPr>
            <a:spLocks noChangeArrowheads="1"/>
          </p:cNvSpPr>
          <p:nvPr/>
        </p:nvSpPr>
        <p:spPr bwMode="auto">
          <a:xfrm>
            <a:off x="1703388" y="692150"/>
            <a:ext cx="29845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2900">
                <a:solidFill>
                  <a:srgbClr val="D61353"/>
                </a:solidFill>
                <a:latin typeface="Arial" panose="020B0604020202020204" pitchFamily="34" charset="0"/>
              </a:rPr>
              <a:t>Malware Attack:</a:t>
            </a:r>
            <a:endParaRPr lang="fr-FR" altLang="en-US" sz="2900">
              <a:solidFill>
                <a:srgbClr val="D61353"/>
              </a:solidFill>
              <a:latin typeface="Arial" panose="020B0604020202020204" pitchFamily="34" charset="0"/>
            </a:endParaRPr>
          </a:p>
        </p:txBody>
      </p:sp>
      <p:sp>
        <p:nvSpPr>
          <p:cNvPr id="372745" name="Rectangle 9"/>
          <p:cNvSpPr>
            <a:spLocks noChangeArrowheads="1"/>
          </p:cNvSpPr>
          <p:nvPr/>
        </p:nvSpPr>
        <p:spPr bwMode="auto">
          <a:xfrm>
            <a:off x="1774826" y="3789364"/>
            <a:ext cx="8569325" cy="22955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Worms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An independent program that reproduces by copying itself from one computer to another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It can do as much harm as a virus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It often creates denial of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1" grpId="0" animBg="1"/>
      <p:bldP spid="37274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1774826" y="1628776"/>
            <a:ext cx="8569325" cy="22193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Trojan horses</a:t>
            </a: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 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231F20"/>
                </a:solidFill>
                <a:latin typeface="Garamond" panose="02020404030301010803" pitchFamily="18" charset="0"/>
              </a:rPr>
              <a:t>(Ancient Greek tale  of the city of Troy and the wooden horse) - ??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Secretly downloading a virus or some other type of mal-ware on to your computers.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1774826" y="4221164"/>
            <a:ext cx="8569325" cy="18383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Spy-wares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“A software that literally spies on what you do on your computer.”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Example: Simple Cookies and Key Loggers </a:t>
            </a:r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774826" y="836613"/>
            <a:ext cx="3656013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3300">
                <a:solidFill>
                  <a:srgbClr val="D61353"/>
                </a:solidFill>
                <a:latin typeface="Arial" panose="020B0604020202020204" pitchFamily="34" charset="0"/>
              </a:rPr>
              <a:t>Malware Attack…</a:t>
            </a:r>
            <a:endParaRPr lang="fr-FR" altLang="en-US" sz="3300">
              <a:solidFill>
                <a:srgbClr val="D6135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nimBg="1"/>
      <p:bldP spid="3850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80931" name="Rectangle 3"/>
          <p:cNvSpPr>
            <a:spLocks noChangeArrowheads="1"/>
          </p:cNvSpPr>
          <p:nvPr/>
        </p:nvSpPr>
        <p:spPr bwMode="auto">
          <a:xfrm>
            <a:off x="1809751" y="1928813"/>
            <a:ext cx="8424863" cy="469741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600" b="1">
                <a:solidFill>
                  <a:srgbClr val="1E4C7C"/>
                </a:solidFill>
                <a:latin typeface="Garamond" panose="02020404030301010803" pitchFamily="18" charset="0"/>
              </a:rPr>
              <a:t>Infection mechanisms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800" b="1">
                <a:solidFill>
                  <a:srgbClr val="1E4C7C"/>
                </a:solidFill>
                <a:latin typeface="Garamond" panose="02020404030301010803" pitchFamily="18" charset="0"/>
              </a:rPr>
              <a:t>First, the virus should search for and detect objects to infect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800" b="1">
                <a:solidFill>
                  <a:srgbClr val="1E4C7C"/>
                </a:solidFill>
                <a:latin typeface="Garamond" panose="02020404030301010803" pitchFamily="18" charset="0"/>
              </a:rPr>
              <a:t>Installation into the infectable object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Writing on the boot sector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Add some code to executable programs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Add some code to initialization/auto-executable programs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Write a macro in a word file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…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809750" y="785813"/>
            <a:ext cx="84645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3200"/>
              <a:t>Most software based attacks are commonly called Viruses: </a:t>
            </a:r>
            <a:r>
              <a:rPr lang="en-US" altLang="en-US" sz="2800">
                <a:solidFill>
                  <a:srgbClr val="D61353"/>
                </a:solidFill>
                <a:latin typeface="Arial" panose="020B0604020202020204" pitchFamily="34" charset="0"/>
              </a:rPr>
              <a:t>How do viruses work?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1847851" y="1484314"/>
            <a:ext cx="8424863" cy="19145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Trigger mechanism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Date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Number of infections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First use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703389" y="666751"/>
            <a:ext cx="44148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2800">
                <a:solidFill>
                  <a:srgbClr val="D61353"/>
                </a:solidFill>
                <a:latin typeface="Arial" panose="020B0604020202020204" pitchFamily="34" charset="0"/>
              </a:rPr>
              <a:t>How do viruses work? …</a:t>
            </a: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919288" y="3716339"/>
            <a:ext cx="8424862" cy="273367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Effects: </a:t>
            </a: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It can be anything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A message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Deleting files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Formatting disk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Overloading processor/memory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5" grpId="0" animBg="1"/>
      <p:bldP spid="3870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865187"/>
          </a:xfrm>
        </p:spPr>
        <p:txBody>
          <a:bodyPr/>
          <a:lstStyle/>
          <a:p>
            <a:pPr eaLnBrk="1" hangingPunct="1"/>
            <a:r>
              <a:rPr lang="en-US" altLang="en-US" sz="4000"/>
              <a:t>Computer Security and Privacy</a:t>
            </a:r>
            <a:endParaRPr lang="fr-FR" altLang="en-US" sz="400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881189" y="1643063"/>
            <a:ext cx="5819775" cy="360045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6600"/>
                </a:solidFill>
              </a:rPr>
              <a:t>Computer security </a:t>
            </a:r>
            <a:r>
              <a:rPr lang="en-US" altLang="en-US" sz="2800" dirty="0">
                <a:solidFill>
                  <a:srgbClr val="174A7C"/>
                </a:solidFill>
              </a:rPr>
              <a:t>is about provisions and policies adopted to protect </a:t>
            </a:r>
            <a:r>
              <a:rPr lang="en-US" altLang="en-US" sz="2800" dirty="0">
                <a:solidFill>
                  <a:srgbClr val="FF0000"/>
                </a:solidFill>
              </a:rPr>
              <a:t>information and property </a:t>
            </a:r>
            <a:r>
              <a:rPr lang="en-US" altLang="en-US" sz="2800" dirty="0">
                <a:solidFill>
                  <a:srgbClr val="174A7C"/>
                </a:solidFill>
              </a:rPr>
              <a:t>from theft, corruption, or natural disaster while allowing the information and property to </a:t>
            </a:r>
            <a:r>
              <a:rPr lang="en-US" altLang="en-US" sz="2800" dirty="0">
                <a:solidFill>
                  <a:srgbClr val="FF0000"/>
                </a:solidFill>
              </a:rPr>
              <a:t>remain accessible </a:t>
            </a:r>
            <a:r>
              <a:rPr lang="en-US" altLang="en-US" sz="2800" dirty="0">
                <a:solidFill>
                  <a:srgbClr val="174A7C"/>
                </a:solidFill>
              </a:rPr>
              <a:t>and productive to its intended users. </a:t>
            </a:r>
          </a:p>
        </p:txBody>
      </p:sp>
      <p:pic>
        <p:nvPicPr>
          <p:cNvPr id="1024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9" y="2000251"/>
            <a:ext cx="20986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1919288" y="4365626"/>
            <a:ext cx="8424862" cy="2195513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300" b="1">
                <a:solidFill>
                  <a:srgbClr val="1E4C7C"/>
                </a:solidFill>
                <a:latin typeface="Garamond" panose="02020404030301010803" pitchFamily="18" charset="0"/>
              </a:rPr>
              <a:t>Three categories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Scanners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Activity monitors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Change detection software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774825" y="78740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3600">
                <a:solidFill>
                  <a:srgbClr val="D61353"/>
                </a:solidFill>
                <a:latin typeface="Arial" panose="020B0604020202020204" pitchFamily="34" charset="0"/>
              </a:rPr>
              <a:t>Anti-Virus</a:t>
            </a:r>
          </a:p>
        </p:txBody>
      </p:sp>
      <p:sp>
        <p:nvSpPr>
          <p:cNvPr id="381957" name="Rectangle 5"/>
          <p:cNvSpPr>
            <a:spLocks noChangeArrowheads="1"/>
          </p:cNvSpPr>
          <p:nvPr/>
        </p:nvSpPr>
        <p:spPr bwMode="auto">
          <a:xfrm>
            <a:off x="1847851" y="1557339"/>
            <a:ext cx="8424863" cy="25796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3300" b="1">
                <a:solidFill>
                  <a:srgbClr val="1E4C7C"/>
                </a:solidFill>
                <a:latin typeface="Garamond" panose="02020404030301010803" pitchFamily="18" charset="0"/>
              </a:rPr>
              <a:t>There are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Generic solutions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Ex. Integrity checking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Virus specific solution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Ex. Looking for known viruses</a:t>
            </a:r>
            <a:endParaRPr lang="en-US" altLang="en-US" b="1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animBg="1"/>
      <p:bldP spid="38195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1774826" y="1557339"/>
            <a:ext cx="8424863" cy="41544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4000" b="1">
                <a:solidFill>
                  <a:srgbClr val="1E4C7C"/>
                </a:solidFill>
                <a:latin typeface="Garamond" panose="02020404030301010803" pitchFamily="18" charset="0"/>
              </a:rPr>
              <a:t>Functions of anti-viruses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3200" b="1">
                <a:solidFill>
                  <a:srgbClr val="1E4C7C"/>
                </a:solidFill>
                <a:latin typeface="Garamond" panose="02020404030301010803" pitchFamily="18" charset="0"/>
              </a:rPr>
              <a:t>Identification of known viruses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3200" b="1">
                <a:solidFill>
                  <a:srgbClr val="1E4C7C"/>
                </a:solidFill>
                <a:latin typeface="Garamond" panose="02020404030301010803" pitchFamily="18" charset="0"/>
              </a:rPr>
              <a:t>Detection of suspected viruses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3200" b="1">
                <a:solidFill>
                  <a:srgbClr val="1E4C7C"/>
                </a:solidFill>
                <a:latin typeface="Garamond" panose="02020404030301010803" pitchFamily="18" charset="0"/>
              </a:rPr>
              <a:t>Blocking of possible viruses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3200" b="1">
                <a:solidFill>
                  <a:srgbClr val="1E4C7C"/>
                </a:solidFill>
                <a:latin typeface="Garamond" panose="02020404030301010803" pitchFamily="18" charset="0"/>
              </a:rPr>
              <a:t>Disinfection of infected objects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3200" b="1">
                <a:solidFill>
                  <a:srgbClr val="1E4C7C"/>
                </a:solidFill>
                <a:latin typeface="Garamond" panose="02020404030301010803" pitchFamily="18" charset="0"/>
              </a:rPr>
              <a:t>Deletion and overwriting of infected objects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774825" y="836613"/>
            <a:ext cx="23383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2800">
                <a:solidFill>
                  <a:srgbClr val="D61353"/>
                </a:solidFill>
                <a:latin typeface="Arial" panose="020B0604020202020204" pitchFamily="34" charset="0"/>
              </a:rPr>
              <a:t>Anti-Virus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1847850" y="1700214"/>
            <a:ext cx="8280400" cy="23082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D61353"/>
                </a:solidFill>
                <a:latin typeface="Garamond" panose="02020404030301010803" pitchFamily="18" charset="0"/>
              </a:rPr>
              <a:t>Hacking: </a:t>
            </a: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is any attempt to intrude or gain unauthorized access to your system either via some operating system flaw or other means. The </a:t>
            </a:r>
            <a:r>
              <a:rPr lang="en-US" altLang="en-US" sz="2900" b="1">
                <a:solidFill>
                  <a:srgbClr val="0070C0"/>
                </a:solidFill>
                <a:latin typeface="Garamond" panose="02020404030301010803" pitchFamily="18" charset="0"/>
              </a:rPr>
              <a:t>purpose may or may not be for malicious purposes</a:t>
            </a: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774826" y="860425"/>
            <a:ext cx="387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2400">
                <a:solidFill>
                  <a:srgbClr val="D61353"/>
                </a:solidFill>
                <a:latin typeface="Arial" panose="020B0604020202020204" pitchFamily="34" charset="0"/>
              </a:rPr>
              <a:t>Hackers/Intrusion Attack:</a:t>
            </a: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1847850" y="4797425"/>
            <a:ext cx="8280400" cy="48260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500" b="1">
                <a:solidFill>
                  <a:srgbClr val="D61353"/>
                </a:solidFill>
                <a:latin typeface="Garamond" panose="02020404030301010803" pitchFamily="18" charset="0"/>
              </a:rPr>
              <a:t>Cracking: 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is hacking conducted for malicious purposes.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animBg="1"/>
      <p:bldP spid="37376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1766889" y="-10894"/>
            <a:ext cx="8662987" cy="779026"/>
          </a:xfrm>
        </p:spPr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1847851" y="1628776"/>
            <a:ext cx="8569325" cy="95567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>
                <a:solidFill>
                  <a:srgbClr val="D61353"/>
                </a:solidFill>
              </a:rPr>
              <a:t>DoS Attack: </a:t>
            </a:r>
            <a:r>
              <a:rPr lang="en-US" altLang="en-US" sz="2800" b="1">
                <a:solidFill>
                  <a:srgbClr val="1E4C7C"/>
                </a:solidFill>
              </a:rPr>
              <a:t>is blocking access of legitimate users to a service.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847851" y="954088"/>
            <a:ext cx="54086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2800">
                <a:solidFill>
                  <a:srgbClr val="D61353"/>
                </a:solidFill>
                <a:latin typeface="Arial" panose="020B0604020202020204" pitchFamily="34" charset="0"/>
              </a:rPr>
              <a:t>Denial of Service (DoS) Attack:</a:t>
            </a:r>
            <a:endParaRPr lang="fr-FR" altLang="en-US" sz="2800">
              <a:solidFill>
                <a:srgbClr val="D61353"/>
              </a:solidFill>
              <a:latin typeface="Arial" panose="020B0604020202020204" pitchFamily="34" charset="0"/>
            </a:endParaRPr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1835151" y="2997200"/>
            <a:ext cx="8569325" cy="180975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800" b="1">
                <a:solidFill>
                  <a:srgbClr val="D61353"/>
                </a:solidFill>
              </a:rPr>
              <a:t>Distributed DoS Attack: </a:t>
            </a:r>
            <a:r>
              <a:rPr lang="en-US" altLang="en-US" sz="2800" b="1">
                <a:solidFill>
                  <a:srgbClr val="1E4C7C"/>
                </a:solidFill>
              </a:rPr>
              <a:t>is accomplished by tricking routers into attacking a target or using Zumbie hosts to simultaneously attack a given target with large number of packets.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nimBg="1"/>
      <p:bldP spid="37478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Computer security/Threats</a:t>
            </a:r>
            <a:endParaRPr lang="fr-FR" altLang="en-US"/>
          </a:p>
        </p:txBody>
      </p:sp>
      <p:sp>
        <p:nvSpPr>
          <p:cNvPr id="394243" name="Rectangle 3"/>
          <p:cNvSpPr>
            <a:spLocks noChangeArrowheads="1"/>
          </p:cNvSpPr>
          <p:nvPr/>
        </p:nvSpPr>
        <p:spPr bwMode="auto">
          <a:xfrm>
            <a:off x="1847851" y="1341439"/>
            <a:ext cx="8569325" cy="4667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SzPct val="150000"/>
            </a:pPr>
            <a:r>
              <a:rPr lang="en-US" altLang="en-US" sz="2400" b="1">
                <a:solidFill>
                  <a:srgbClr val="D61353"/>
                </a:solidFill>
              </a:rPr>
              <a:t>Simple illustration of DoS attack (from Easttom)</a:t>
            </a:r>
          </a:p>
        </p:txBody>
      </p:sp>
      <p:sp>
        <p:nvSpPr>
          <p:cNvPr id="394247" name="Rectangle 7"/>
          <p:cNvSpPr>
            <a:spLocks noChangeArrowheads="1"/>
          </p:cNvSpPr>
          <p:nvPr/>
        </p:nvSpPr>
        <p:spPr bwMode="auto">
          <a:xfrm>
            <a:off x="1847850" y="2543175"/>
            <a:ext cx="6408738" cy="4572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C:\&gt;Ping &lt;address of X&gt; -l 65000 –w 0 -t</a:t>
            </a:r>
            <a:endParaRPr lang="fr-FR" altLang="en-US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774825" y="3429001"/>
            <a:ext cx="3168650" cy="1344613"/>
            <a:chOff x="158" y="2160"/>
            <a:chExt cx="1996" cy="847"/>
          </a:xfrm>
        </p:grpSpPr>
        <p:grpSp>
          <p:nvGrpSpPr>
            <p:cNvPr id="80924" name="Group 32"/>
            <p:cNvGrpSpPr>
              <a:grpSpLocks/>
            </p:cNvGrpSpPr>
            <p:nvPr/>
          </p:nvGrpSpPr>
          <p:grpSpPr bwMode="auto">
            <a:xfrm>
              <a:off x="158" y="2160"/>
              <a:ext cx="1996" cy="736"/>
              <a:chOff x="158" y="2160"/>
              <a:chExt cx="1996" cy="736"/>
            </a:xfrm>
          </p:grpSpPr>
          <p:pic>
            <p:nvPicPr>
              <p:cNvPr id="80926" name="Picture 19" descr="j020558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" y="2160"/>
                <a:ext cx="802" cy="7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0927" name="Line 20"/>
              <p:cNvSpPr>
                <a:spLocks noChangeShapeType="1"/>
              </p:cNvSpPr>
              <p:nvPr/>
            </p:nvSpPr>
            <p:spPr bwMode="auto">
              <a:xfrm>
                <a:off x="839" y="2568"/>
                <a:ext cx="13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174A7C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0925" name="Rectangle 24"/>
            <p:cNvSpPr>
              <a:spLocks noChangeArrowheads="1"/>
            </p:cNvSpPr>
            <p:nvPr/>
          </p:nvSpPr>
          <p:spPr bwMode="auto">
            <a:xfrm>
              <a:off x="340" y="2795"/>
              <a:ext cx="3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Ping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992313" y="3573464"/>
            <a:ext cx="7967662" cy="3284537"/>
            <a:chOff x="295" y="2251"/>
            <a:chExt cx="5019" cy="2069"/>
          </a:xfrm>
        </p:grpSpPr>
        <p:pic>
          <p:nvPicPr>
            <p:cNvPr id="80915" name="Picture 9" descr="j020558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3158"/>
              <a:ext cx="802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6" name="Picture 17" descr="j020558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3430"/>
              <a:ext cx="802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7" name="Picture 18" descr="j020558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2251"/>
              <a:ext cx="802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18" name="Line 21"/>
            <p:cNvSpPr>
              <a:spLocks noChangeShapeType="1"/>
            </p:cNvSpPr>
            <p:nvPr/>
          </p:nvSpPr>
          <p:spPr bwMode="auto">
            <a:xfrm flipV="1">
              <a:off x="1020" y="3022"/>
              <a:ext cx="1044" cy="4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19" name="Line 22"/>
            <p:cNvSpPr>
              <a:spLocks noChangeShapeType="1"/>
            </p:cNvSpPr>
            <p:nvPr/>
          </p:nvSpPr>
          <p:spPr bwMode="auto">
            <a:xfrm flipH="1">
              <a:off x="3061" y="2523"/>
              <a:ext cx="136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20" name="Line 23"/>
            <p:cNvSpPr>
              <a:spLocks noChangeShapeType="1"/>
            </p:cNvSpPr>
            <p:nvPr/>
          </p:nvSpPr>
          <p:spPr bwMode="auto">
            <a:xfrm flipH="1" flipV="1">
              <a:off x="3061" y="2976"/>
              <a:ext cx="1134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21" name="Rectangle 25"/>
            <p:cNvSpPr>
              <a:spLocks noChangeArrowheads="1"/>
            </p:cNvSpPr>
            <p:nvPr/>
          </p:nvSpPr>
          <p:spPr bwMode="auto">
            <a:xfrm>
              <a:off x="612" y="3838"/>
              <a:ext cx="3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Ping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22" name="Rectangle 26"/>
            <p:cNvSpPr>
              <a:spLocks noChangeArrowheads="1"/>
            </p:cNvSpPr>
            <p:nvPr/>
          </p:nvSpPr>
          <p:spPr bwMode="auto">
            <a:xfrm>
              <a:off x="4332" y="4108"/>
              <a:ext cx="3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Ping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23" name="Rectangle 27"/>
            <p:cNvSpPr>
              <a:spLocks noChangeArrowheads="1"/>
            </p:cNvSpPr>
            <p:nvPr/>
          </p:nvSpPr>
          <p:spPr bwMode="auto">
            <a:xfrm>
              <a:off x="4921" y="2659"/>
              <a:ext cx="3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Ping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800600" y="3573464"/>
            <a:ext cx="1968500" cy="3284537"/>
            <a:chOff x="2064" y="2251"/>
            <a:chExt cx="1376" cy="2069"/>
          </a:xfrm>
        </p:grpSpPr>
        <p:pic>
          <p:nvPicPr>
            <p:cNvPr id="80910" name="Picture 11" descr="j028575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432"/>
              <a:ext cx="1149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11" name="Rectangle 8"/>
            <p:cNvSpPr>
              <a:spLocks noChangeArrowheads="1"/>
            </p:cNvSpPr>
            <p:nvPr/>
          </p:nvSpPr>
          <p:spPr bwMode="auto">
            <a:xfrm>
              <a:off x="2109" y="2251"/>
              <a:ext cx="10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Web Server X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80912" name="Picture 28" descr="j029298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3566"/>
              <a:ext cx="635" cy="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13" name="Line 30"/>
            <p:cNvSpPr>
              <a:spLocks noChangeShapeType="1"/>
            </p:cNvSpPr>
            <p:nvPr/>
          </p:nvSpPr>
          <p:spPr bwMode="auto">
            <a:xfrm flipV="1">
              <a:off x="2699" y="3113"/>
              <a:ext cx="1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14" name="Rectangle 31"/>
            <p:cNvSpPr>
              <a:spLocks noChangeArrowheads="1"/>
            </p:cNvSpPr>
            <p:nvPr/>
          </p:nvSpPr>
          <p:spPr bwMode="auto">
            <a:xfrm>
              <a:off x="2245" y="4108"/>
              <a:ext cx="11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SzPct val="150000"/>
                <a:buBlip>
                  <a:blip r:embed="rId3"/>
                </a:buBlip>
                <a:defRPr sz="2500" b="1">
                  <a:solidFill>
                    <a:srgbClr val="1E4C7C"/>
                  </a:solidFill>
                  <a:latin typeface="Garamond" panose="02020404030301010803" pitchFamily="18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rgbClr val="FF0000"/>
                </a:buClr>
                <a:buSzPct val="90000"/>
                <a:buFont typeface="Wingdings 2" panose="05020102010507070707" pitchFamily="18" charset="2"/>
                <a:buChar char=""/>
                <a:defRPr sz="2100" b="1">
                  <a:solidFill>
                    <a:srgbClr val="1E4C7C"/>
                  </a:solidFill>
                  <a:latin typeface="Garamond" panose="02020404030301010803" pitchFamily="18" charset="0"/>
                </a:defRPr>
              </a:lvl2pPr>
              <a:lvl3pPr marL="1143000" indent="-228600" algn="just">
                <a:spcBef>
                  <a:spcPct val="20000"/>
                </a:spcBef>
                <a:buSzPct val="80000"/>
                <a:buFont typeface="Wingdings 2" panose="05020102010507070707" pitchFamily="18" charset="2"/>
                <a:buChar char=""/>
                <a:defRPr sz="1900" b="1">
                  <a:solidFill>
                    <a:srgbClr val="1E4C7C"/>
                  </a:solidFill>
                  <a:latin typeface="Garamond" panose="02020404030301010803" pitchFamily="18" charset="0"/>
                </a:defRPr>
              </a:lvl3pPr>
              <a:lvl4pPr marL="1600200" indent="-228600" algn="just">
                <a:spcBef>
                  <a:spcPct val="20000"/>
                </a:spcBef>
                <a:buClr>
                  <a:srgbClr val="3D445B"/>
                </a:buClr>
                <a:buSzPct val="80000"/>
                <a:buFont typeface="Wingdings 2" panose="05020102010507070707" pitchFamily="18" charset="2"/>
                <a:buBlip>
                  <a:blip r:embed="rId4"/>
                </a:buBlip>
                <a:defRPr sz="1900" i="1">
                  <a:solidFill>
                    <a:srgbClr val="1E4C7C"/>
                  </a:solidFill>
                  <a:latin typeface="Garamond" panose="02020404030301010803" pitchFamily="18" charset="0"/>
                </a:defRPr>
              </a:lvl4pPr>
              <a:lvl5pPr marL="2057400" indent="-228600" algn="just">
                <a:spcBef>
                  <a:spcPct val="20000"/>
                </a:spcBef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SzPct val="75000"/>
                <a:buBlip>
                  <a:blip r:embed="rId5"/>
                </a:buBlip>
                <a:defRPr sz="1600">
                  <a:solidFill>
                    <a:srgbClr val="1E4C7C"/>
                  </a:solidFill>
                  <a:latin typeface="Garamond" panose="02020404030301010803" pitchFamily="18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  <a:buSzTx/>
                <a:buNone/>
              </a:pPr>
              <a:r>
                <a:rPr lang="en-US" altLang="en-US" sz="1600">
                  <a:solidFill>
                    <a:srgbClr val="174A7C"/>
                  </a:solidFill>
                  <a:latin typeface="Arial" panose="020B0604020202020204" pitchFamily="34" charset="0"/>
                </a:rPr>
                <a:t>Legitimate User</a:t>
              </a:r>
              <a:endParaRPr lang="fr-FR" altLang="en-US" sz="1600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4277" name="Oval 37"/>
          <p:cNvSpPr>
            <a:spLocks noChangeArrowheads="1"/>
          </p:cNvSpPr>
          <p:nvPr/>
        </p:nvSpPr>
        <p:spPr bwMode="auto">
          <a:xfrm>
            <a:off x="2711450" y="3860801"/>
            <a:ext cx="287338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94278" name="Oval 38"/>
          <p:cNvSpPr>
            <a:spLocks noChangeArrowheads="1"/>
          </p:cNvSpPr>
          <p:nvPr/>
        </p:nvSpPr>
        <p:spPr bwMode="auto">
          <a:xfrm>
            <a:off x="2927350" y="5373689"/>
            <a:ext cx="287338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94279" name="Oval 39"/>
          <p:cNvSpPr>
            <a:spLocks noChangeArrowheads="1"/>
          </p:cNvSpPr>
          <p:nvPr/>
        </p:nvSpPr>
        <p:spPr bwMode="auto">
          <a:xfrm>
            <a:off x="8256589" y="5734051"/>
            <a:ext cx="28733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94280" name="Oval 40"/>
          <p:cNvSpPr>
            <a:spLocks noChangeArrowheads="1"/>
          </p:cNvSpPr>
          <p:nvPr/>
        </p:nvSpPr>
        <p:spPr bwMode="auto">
          <a:xfrm>
            <a:off x="8472489" y="3933826"/>
            <a:ext cx="28733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94281" name="Oval 41"/>
          <p:cNvSpPr>
            <a:spLocks noChangeArrowheads="1"/>
          </p:cNvSpPr>
          <p:nvPr/>
        </p:nvSpPr>
        <p:spPr bwMode="auto">
          <a:xfrm>
            <a:off x="5519739" y="5805489"/>
            <a:ext cx="287337" cy="2889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394282" name="Oval 42"/>
          <p:cNvSpPr>
            <a:spLocks noChangeArrowheads="1"/>
          </p:cNvSpPr>
          <p:nvPr/>
        </p:nvSpPr>
        <p:spPr bwMode="auto">
          <a:xfrm>
            <a:off x="5591175" y="5805489"/>
            <a:ext cx="287338" cy="2889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US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9.25069E-9 L 0.00018 -0.1993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2.48844E-6 L 0.25208 2.48844E-6 " pathEditMode="relative" ptsTypes="AA">
                                      <p:cBhvr>
                                        <p:cTn id="40" dur="1000" fill="hold"/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24 L 0.20486 -0.11564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580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7872E-6 L -0.2441 -0.16813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-84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09898E-6 L -0.28351 0.01064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5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3.08973E-6 C 0.00103 0.00208 0.00329 0.0037 0.00294 0.00601 C 0.00086 0.01919 -0.00452 0.00393 -0.00452 0.00393 C -0.004 0.00277 -0.00035 -0.00717 0.00294 -0.00393 C 0.00451 -0.00232 0.00399 0.00138 0.00451 0.00393 C 0.00399 0.00555 0.00225 0.01919 -0.00296 0.00786 C -0.00522 0.003 0.0026 -0.00949 0.00451 -0.01203 C 0.01058 -0.00347 0.00763 0.00046 0.00138 0.00601 C -0.00365 -0.0044 -0.0014 0.00323 -5.55556E-6 -0.01388 C 0.00121 -0.02845 0.0019 -0.04302 0.00294 -0.05759 C 0.0019 -0.0636 0.00051 -0.06961 -5.55556E-6 -0.07563 C -0.00053 -0.08233 -5.55556E-6 -0.08904 -0.00157 -0.09552 C -0.00261 -0.09991 -0.00556 -0.10338 -0.00747 -0.10731 C -0.00851 -0.10939 -0.01042 -0.11332 -0.01042 -0.11332 C -0.01095 -0.11934 -0.0106 -0.12535 -0.01199 -0.13113 C -0.0132 -0.13576 -0.01667 -0.13853 -0.01789 -0.14316 C -0.02067 -0.15426 -0.0224 -0.15588 -0.02692 -0.16513 C -0.0257 -0.17438 -0.02605 -0.18247 -0.02084 -0.18895 C -0.02379 -0.19265 -0.02674 -0.19404 -0.0224 -0.20074 C -0.01997 -0.20444 -0.01338 -0.20884 -0.01338 -0.20884 C -0.01233 -0.21092 -0.01164 -0.213 -0.01042 -0.21485 C -0.00817 -0.21832 -0.00296 -0.22479 -0.00296 -0.22479 C 0.00416 -0.21023 -0.00487 -0.19381 -0.01042 -0.18085 C -0.01459 -0.17091 -0.00799 -0.17854 -0.0165 -0.16698 C -0.01928 -0.16328 -0.02171 -0.16258 -0.02535 -0.16097 C -0.02744 -0.16166 -0.02987 -0.1612 -0.03143 -0.16305 C -0.03265 -0.16443 -0.03282 -0.16698 -0.03282 -0.16906 C -0.03282 -0.18409 -0.02883 -0.19288 -0.02084 -0.20282 C -0.01841 -0.19195 -0.02136 -0.18317 -0.02831 -0.17692 C -0.03039 -0.17762 -0.03317 -0.17669 -0.03438 -0.179 C -0.03525 -0.18062 -0.03299 -0.18294 -0.03282 -0.18502 C -0.03213 -0.19149 -0.0323 -0.19843 -0.03143 -0.20491 C -0.03091 -0.20907 -0.02831 -0.2167 -0.02831 -0.2167 C -0.01963 -0.21462 -0.01893 -0.21346 -0.0165 -0.20282 C -0.01841 -0.18155 -0.01633 -0.18386 -0.03143 -0.18687 C -0.03334 -0.1908 -0.03785 -0.19427 -0.03733 -0.19889 C -0.0349 -0.21994 -0.0356 -0.22063 -0.02084 -0.22665 C -0.0198 -0.22456 -0.01806 -0.22294 -0.01789 -0.22063 C -0.0165 -0.20074 -0.02605 -0.19843 -0.03733 -0.19496 C -0.03924 -0.19566 -0.04254 -0.19427 -0.04324 -0.19681 C -0.0448 -0.20306 -0.0415 -0.21924 -0.03733 -0.22479 C -0.03438 -0.22873 -0.02865 -0.23081 -0.02535 -0.23266 C -0.00886 -0.22803 -0.02553 -0.2359 -0.0165 -0.20676 C -0.01268 -0.1945 -0.00417 -0.18617 0.00138 -0.17507 C 0.00242 -0.14593 0.00277 -0.11656 0.00451 -0.08742 C 0.00607 -0.06152 0.00399 -0.07123 0.00746 -0.05759 C 0.0085 -0.03562 0.01006 -0.01735 -5.55556E-6 3.08973E-6 Z " pathEditMode="relative" ptsTypes="fffffffffffffffffffffffffffffffffffffffffffffff">
                                      <p:cBhvr>
                                        <p:cTn id="67" dur="5000" fill="hold"/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animBg="1"/>
      <p:bldP spid="394247" grpId="0" animBg="1"/>
      <p:bldP spid="394277" grpId="0" animBg="1"/>
      <p:bldP spid="394277" grpId="1" animBg="1"/>
      <p:bldP spid="394278" grpId="0" animBg="1"/>
      <p:bldP spid="394278" grpId="1" animBg="1"/>
      <p:bldP spid="394279" grpId="0" animBg="1"/>
      <p:bldP spid="394279" grpId="1" animBg="1"/>
      <p:bldP spid="394280" grpId="0" animBg="1"/>
      <p:bldP spid="394280" grpId="1" animBg="1"/>
      <p:bldP spid="394281" grpId="0" animBg="1"/>
      <p:bldP spid="394281" grpId="1" animBg="1"/>
      <p:bldP spid="394281" grpId="2" animBg="1"/>
      <p:bldP spid="394282" grpId="0" animBg="1"/>
      <p:bldP spid="39428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3" name="Rectangle 3"/>
          <p:cNvSpPr>
            <a:spLocks noChangeArrowheads="1"/>
          </p:cNvSpPr>
          <p:nvPr/>
        </p:nvSpPr>
        <p:spPr bwMode="auto">
          <a:xfrm>
            <a:off x="2790826" y="1055689"/>
            <a:ext cx="3673475" cy="555844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476250" indent="-4762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1. How security threats attack your confidential information?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2.Write short note about how these attacks work 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Group-1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Spoofing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Brut Force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Malware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Virus/Worm 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SMURF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wanacry</a:t>
            </a: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Group-2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SYN Attack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Trojan Horse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Logic Bomb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Ping of Death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Packet Sniffing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Conficker</a:t>
            </a: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>
          <a:xfrm>
            <a:off x="2207568" y="-156794"/>
            <a:ext cx="8110538" cy="121181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Computer Security and Privacy</a:t>
            </a:r>
            <a:br>
              <a:rPr lang="en-US" altLang="en-US" sz="2800" dirty="0"/>
            </a:br>
            <a:r>
              <a:rPr lang="en-US" altLang="en-US" sz="2800" dirty="0"/>
              <a:t>Group Assignment</a:t>
            </a:r>
            <a:endParaRPr lang="fr-FR" altLang="en-US" sz="28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76370" y="1124745"/>
            <a:ext cx="3741737" cy="506600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476250" indent="-4762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Group-3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Eavesdropping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Cracking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Session Hijacking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War Dialing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DoS</a:t>
            </a: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/</a:t>
            </a:r>
            <a:r>
              <a:rPr lang="en-US" altLang="en-US" sz="16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DDoS</a:t>
            </a: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Stexnet</a:t>
            </a: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SzPct val="150000"/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Group-4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I Love You-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Code Red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Melisa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Sasser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>
                <a:solidFill>
                  <a:srgbClr val="1E4C7C"/>
                </a:solidFill>
                <a:latin typeface="Garamond" panose="02020404030301010803" pitchFamily="18" charset="0"/>
              </a:rPr>
              <a:t>Zeus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err="1" smtClean="0">
                <a:solidFill>
                  <a:srgbClr val="1E4C7C"/>
                </a:solidFill>
                <a:latin typeface="Garamond" panose="02020404030301010803" pitchFamily="18" charset="0"/>
              </a:rPr>
              <a:t>Mydoom</a:t>
            </a:r>
            <a:endParaRPr lang="en-US" altLang="en-US" sz="1600" b="1" dirty="0" smtClean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r>
              <a:rPr lang="en-US" altLang="en-US" sz="1600" b="1" dirty="0" smtClean="0">
                <a:solidFill>
                  <a:srgbClr val="1E4C7C"/>
                </a:solidFill>
                <a:latin typeface="Garamond" panose="02020404030301010803" pitchFamily="18" charset="0"/>
              </a:rPr>
              <a:t>SQL injection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  <a:defRPr/>
            </a:pPr>
            <a:endParaRPr lang="en-US" altLang="en-US" sz="1600" b="1" dirty="0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96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865187"/>
          </a:xfrm>
        </p:spPr>
        <p:txBody>
          <a:bodyPr/>
          <a:lstStyle/>
          <a:p>
            <a:pPr eaLnBrk="1" hangingPunct="1"/>
            <a:r>
              <a:rPr lang="en-US" altLang="en-US" sz="4000"/>
              <a:t>Computer Security and Privacy</a:t>
            </a:r>
            <a:endParaRPr lang="fr-FR" altLang="en-US" sz="400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952625" y="1214439"/>
            <a:ext cx="8135938" cy="20923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</a:rPr>
              <a:t>Network security </a:t>
            </a:r>
            <a:r>
              <a:rPr lang="en-US" altLang="en-US" sz="2600">
                <a:solidFill>
                  <a:srgbClr val="174A7C"/>
                </a:solidFill>
              </a:rPr>
              <a:t>on the other hand deals with provisions and policies adopted to </a:t>
            </a:r>
            <a:r>
              <a:rPr lang="en-US" altLang="en-US" sz="2600">
                <a:solidFill>
                  <a:srgbClr val="FF0000"/>
                </a:solidFill>
              </a:rPr>
              <a:t>prevent and monitor</a:t>
            </a:r>
            <a:r>
              <a:rPr lang="en-US" altLang="en-US" sz="2600">
                <a:solidFill>
                  <a:srgbClr val="174A7C"/>
                </a:solidFill>
              </a:rPr>
              <a:t> unauthorized access, misuse, modification, or denial of the computer </a:t>
            </a:r>
            <a:r>
              <a:rPr lang="en-US" altLang="en-US" sz="2600">
                <a:solidFill>
                  <a:srgbClr val="FF0000"/>
                </a:solidFill>
              </a:rPr>
              <a:t>network and network-accessible resources</a:t>
            </a:r>
            <a:r>
              <a:rPr lang="en-US" altLang="en-US" sz="2600">
                <a:solidFill>
                  <a:srgbClr val="174A7C"/>
                </a:solidFill>
              </a:rPr>
              <a:t>.</a:t>
            </a:r>
          </a:p>
        </p:txBody>
      </p:sp>
      <p:pic>
        <p:nvPicPr>
          <p:cNvPr id="12292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5573714"/>
            <a:ext cx="1428750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2293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8438" y="3571876"/>
            <a:ext cx="2030412" cy="1693863"/>
          </a:xfrm>
          <a:noFill/>
        </p:spPr>
      </p:pic>
      <p:pic>
        <p:nvPicPr>
          <p:cNvPr id="12294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5681664"/>
            <a:ext cx="1276350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5" name="Group 23"/>
          <p:cNvGrpSpPr>
            <a:grpSpLocks/>
          </p:cNvGrpSpPr>
          <p:nvPr/>
        </p:nvGrpSpPr>
        <p:grpSpPr bwMode="auto">
          <a:xfrm>
            <a:off x="3505201" y="5013325"/>
            <a:ext cx="5400675" cy="1665288"/>
            <a:chOff x="1338" y="2568"/>
            <a:chExt cx="3402" cy="1406"/>
          </a:xfrm>
        </p:grpSpPr>
        <p:sp>
          <p:nvSpPr>
            <p:cNvPr id="12301" name="Freeform 17"/>
            <p:cNvSpPr>
              <a:spLocks/>
            </p:cNvSpPr>
            <p:nvPr/>
          </p:nvSpPr>
          <p:spPr bwMode="auto">
            <a:xfrm>
              <a:off x="1338" y="2568"/>
              <a:ext cx="3402" cy="1233"/>
            </a:xfrm>
            <a:custGeom>
              <a:avLst/>
              <a:gdLst>
                <a:gd name="T0" fmla="*/ 0 w 3402"/>
                <a:gd name="T1" fmla="*/ 46 h 1233"/>
                <a:gd name="T2" fmla="*/ 1950 w 3402"/>
                <a:gd name="T3" fmla="*/ 1225 h 1233"/>
                <a:gd name="T4" fmla="*/ 3402 w 3402"/>
                <a:gd name="T5" fmla="*/ 0 h 1233"/>
                <a:gd name="T6" fmla="*/ 0 60000 65536"/>
                <a:gd name="T7" fmla="*/ 0 60000 65536"/>
                <a:gd name="T8" fmla="*/ 0 60000 65536"/>
                <a:gd name="T9" fmla="*/ 0 w 3402"/>
                <a:gd name="T10" fmla="*/ 0 h 1233"/>
                <a:gd name="T11" fmla="*/ 3402 w 3402"/>
                <a:gd name="T12" fmla="*/ 1233 h 1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02" h="1233">
                  <a:moveTo>
                    <a:pt x="0" y="46"/>
                  </a:moveTo>
                  <a:cubicBezTo>
                    <a:pt x="691" y="639"/>
                    <a:pt x="1383" y="1233"/>
                    <a:pt x="1950" y="1225"/>
                  </a:cubicBezTo>
                  <a:cubicBezTo>
                    <a:pt x="2517" y="1217"/>
                    <a:pt x="2959" y="608"/>
                    <a:pt x="340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02" name="Cloud"/>
            <p:cNvSpPr>
              <a:spLocks noChangeAspect="1" noEditPoints="1" noChangeArrowheads="1"/>
            </p:cNvSpPr>
            <p:nvPr/>
          </p:nvSpPr>
          <p:spPr bwMode="auto">
            <a:xfrm>
              <a:off x="2971" y="3430"/>
              <a:ext cx="859" cy="5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67 w 21600"/>
                <a:gd name="T13" fmla="*/ 3256 h 21600"/>
                <a:gd name="T14" fmla="*/ 17099 w 21600"/>
                <a:gd name="T15" fmla="*/ 173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174A7C"/>
                  </a:solidFill>
                </a:rPr>
                <a:t>Internet</a:t>
              </a:r>
            </a:p>
          </p:txBody>
        </p:sp>
      </p:grpSp>
      <p:pic>
        <p:nvPicPr>
          <p:cNvPr id="1229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571875"/>
            <a:ext cx="1036638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 Box 24"/>
          <p:cNvSpPr txBox="1">
            <a:spLocks noChangeArrowheads="1"/>
          </p:cNvSpPr>
          <p:nvPr/>
        </p:nvSpPr>
        <p:spPr bwMode="auto">
          <a:xfrm>
            <a:off x="5238751" y="4429125"/>
            <a:ext cx="2881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7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8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9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9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9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9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9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Not Sufficient!!</a:t>
            </a:r>
          </a:p>
        </p:txBody>
      </p:sp>
      <p:grpSp>
        <p:nvGrpSpPr>
          <p:cNvPr id="12298" name="Group 27"/>
          <p:cNvGrpSpPr>
            <a:grpSpLocks/>
          </p:cNvGrpSpPr>
          <p:nvPr/>
        </p:nvGrpSpPr>
        <p:grpSpPr bwMode="auto">
          <a:xfrm>
            <a:off x="4595814" y="3500439"/>
            <a:ext cx="3887787" cy="936625"/>
            <a:chOff x="2064" y="1230"/>
            <a:chExt cx="2449" cy="590"/>
          </a:xfrm>
        </p:grpSpPr>
        <p:sp>
          <p:nvSpPr>
            <p:cNvPr id="12299" name="Freeform 25"/>
            <p:cNvSpPr>
              <a:spLocks/>
            </p:cNvSpPr>
            <p:nvPr/>
          </p:nvSpPr>
          <p:spPr bwMode="auto">
            <a:xfrm>
              <a:off x="2064" y="1230"/>
              <a:ext cx="1315" cy="567"/>
            </a:xfrm>
            <a:custGeom>
              <a:avLst/>
              <a:gdLst>
                <a:gd name="T0" fmla="*/ 0 w 1315"/>
                <a:gd name="T1" fmla="*/ 159 h 567"/>
                <a:gd name="T2" fmla="*/ 816 w 1315"/>
                <a:gd name="T3" fmla="*/ 68 h 567"/>
                <a:gd name="T4" fmla="*/ 1315 w 1315"/>
                <a:gd name="T5" fmla="*/ 567 h 567"/>
                <a:gd name="T6" fmla="*/ 0 60000 65536"/>
                <a:gd name="T7" fmla="*/ 0 60000 65536"/>
                <a:gd name="T8" fmla="*/ 0 60000 65536"/>
                <a:gd name="T9" fmla="*/ 0 w 1315"/>
                <a:gd name="T10" fmla="*/ 0 h 567"/>
                <a:gd name="T11" fmla="*/ 1315 w 1315"/>
                <a:gd name="T12" fmla="*/ 567 h 5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567">
                  <a:moveTo>
                    <a:pt x="0" y="159"/>
                  </a:moveTo>
                  <a:cubicBezTo>
                    <a:pt x="298" y="79"/>
                    <a:pt x="597" y="0"/>
                    <a:pt x="816" y="68"/>
                  </a:cubicBezTo>
                  <a:cubicBezTo>
                    <a:pt x="1035" y="136"/>
                    <a:pt x="1175" y="351"/>
                    <a:pt x="1315" y="567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00" name="Freeform 26"/>
            <p:cNvSpPr>
              <a:spLocks/>
            </p:cNvSpPr>
            <p:nvPr/>
          </p:nvSpPr>
          <p:spPr bwMode="auto">
            <a:xfrm flipH="1">
              <a:off x="3379" y="1253"/>
              <a:ext cx="1134" cy="567"/>
            </a:xfrm>
            <a:custGeom>
              <a:avLst/>
              <a:gdLst>
                <a:gd name="T0" fmla="*/ 0 w 1315"/>
                <a:gd name="T1" fmla="*/ 159 h 567"/>
                <a:gd name="T2" fmla="*/ 3 w 1315"/>
                <a:gd name="T3" fmla="*/ 68 h 567"/>
                <a:gd name="T4" fmla="*/ 4 w 1315"/>
                <a:gd name="T5" fmla="*/ 567 h 567"/>
                <a:gd name="T6" fmla="*/ 0 60000 65536"/>
                <a:gd name="T7" fmla="*/ 0 60000 65536"/>
                <a:gd name="T8" fmla="*/ 0 60000 65536"/>
                <a:gd name="T9" fmla="*/ 0 w 1315"/>
                <a:gd name="T10" fmla="*/ 0 h 567"/>
                <a:gd name="T11" fmla="*/ 1315 w 1315"/>
                <a:gd name="T12" fmla="*/ 567 h 5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567">
                  <a:moveTo>
                    <a:pt x="0" y="159"/>
                  </a:moveTo>
                  <a:cubicBezTo>
                    <a:pt x="298" y="79"/>
                    <a:pt x="597" y="0"/>
                    <a:pt x="816" y="68"/>
                  </a:cubicBezTo>
                  <a:cubicBezTo>
                    <a:pt x="1035" y="136"/>
                    <a:pt x="1175" y="351"/>
                    <a:pt x="1315" y="567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174A7C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865187"/>
          </a:xfrm>
        </p:spPr>
        <p:txBody>
          <a:bodyPr/>
          <a:lstStyle/>
          <a:p>
            <a:pPr eaLnBrk="1" hangingPunct="1"/>
            <a:r>
              <a:rPr lang="en-US" altLang="en-US" sz="4000"/>
              <a:t>Computer Security and Privacy</a:t>
            </a:r>
            <a:endParaRPr lang="fr-FR" altLang="en-US" sz="4000"/>
          </a:p>
        </p:txBody>
      </p:sp>
      <p:sp>
        <p:nvSpPr>
          <p:cNvPr id="14339" name="Content Placeholder 14"/>
          <p:cNvSpPr>
            <a:spLocks noGrp="1"/>
          </p:cNvSpPr>
          <p:nvPr>
            <p:ph idx="1"/>
          </p:nvPr>
        </p:nvSpPr>
        <p:spPr>
          <a:xfrm>
            <a:off x="1847850" y="1214439"/>
            <a:ext cx="8496300" cy="5214937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600" dirty="0"/>
              <a:t>Security Goals: to achieve 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CIA</a:t>
            </a:r>
            <a:endParaRPr lang="en-GB" altLang="en-US" sz="3600" dirty="0">
              <a:solidFill>
                <a:srgbClr val="FF0000"/>
              </a:solidFill>
            </a:endParaRPr>
          </a:p>
        </p:txBody>
      </p:sp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4572000" y="1905000"/>
            <a:ext cx="3276600" cy="2971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GB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Oval 7"/>
          <p:cNvSpPr>
            <a:spLocks noChangeArrowheads="1"/>
          </p:cNvSpPr>
          <p:nvPr/>
        </p:nvSpPr>
        <p:spPr bwMode="auto">
          <a:xfrm>
            <a:off x="3124200" y="3276600"/>
            <a:ext cx="3276600" cy="2971800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GB" altLang="en-US" sz="1800" b="0">
              <a:solidFill>
                <a:srgbClr val="174A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2" name="Oval 8"/>
          <p:cNvSpPr>
            <a:spLocks noChangeArrowheads="1"/>
          </p:cNvSpPr>
          <p:nvPr/>
        </p:nvSpPr>
        <p:spPr bwMode="auto">
          <a:xfrm>
            <a:off x="5943600" y="3352800"/>
            <a:ext cx="3276600" cy="2971800"/>
          </a:xfrm>
          <a:prstGeom prst="ellipse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endParaRPr lang="en-GB" altLang="en-US" sz="1800" b="0">
              <a:solidFill>
                <a:srgbClr val="174A7C"/>
              </a:solidFill>
              <a:latin typeface="Arial" panose="020B0604020202020204" pitchFamily="34" charset="0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3581400" y="495300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en-US" altLang="en-US" sz="1800">
                <a:solidFill>
                  <a:srgbClr val="174A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Integrity</a:t>
            </a:r>
            <a:endParaRPr lang="en-US" altLang="en-US" sz="1800" b="0">
              <a:solidFill>
                <a:srgbClr val="174A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5105400" y="2590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en-US" altLang="en-US" sz="1800" dirty="0">
                <a:solidFill>
                  <a:srgbClr val="174A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6934200" y="51054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buSzTx/>
              <a:buNone/>
            </a:pPr>
            <a:r>
              <a:rPr lang="en-US" altLang="en-US" sz="1800">
                <a:solidFill>
                  <a:srgbClr val="174A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Availaibility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1881189" y="290514"/>
            <a:ext cx="7858125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Overview</a:t>
            </a:r>
            <a:endParaRPr lang="fr-FR" altLang="en-US" sz="2800"/>
          </a:p>
        </p:txBody>
      </p: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1881189" y="1714501"/>
            <a:ext cx="7858125" cy="119697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400" b="1">
                <a:solidFill>
                  <a:srgbClr val="006600"/>
                </a:solidFill>
              </a:rPr>
              <a:t>Security:</a:t>
            </a: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 The prevention and protection of computer assets from unauthorized access, use, alteration, degradation, destruction, and other threats.</a:t>
            </a:r>
          </a:p>
        </p:txBody>
      </p:sp>
      <p:sp>
        <p:nvSpPr>
          <p:cNvPr id="337926" name="Rectangle 6"/>
          <p:cNvSpPr>
            <a:spLocks noChangeArrowheads="1"/>
          </p:cNvSpPr>
          <p:nvPr/>
        </p:nvSpPr>
        <p:spPr bwMode="auto">
          <a:xfrm>
            <a:off x="1881189" y="3357564"/>
            <a:ext cx="7858125" cy="157003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400" b="1">
                <a:solidFill>
                  <a:srgbClr val="006600"/>
                </a:solidFill>
              </a:rPr>
              <a:t>Privacy:</a:t>
            </a: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 The right of the individual to be protected against intrusion into his personal life or affairs, or those of his family, by direct physical means or by publication of information.</a:t>
            </a:r>
          </a:p>
        </p:txBody>
      </p:sp>
      <p:sp>
        <p:nvSpPr>
          <p:cNvPr id="337928" name="Rectangle 8"/>
          <p:cNvSpPr>
            <a:spLocks noChangeArrowheads="1"/>
          </p:cNvSpPr>
          <p:nvPr/>
        </p:nvSpPr>
        <p:spPr bwMode="auto">
          <a:xfrm>
            <a:off x="1881189" y="5357813"/>
            <a:ext cx="7858125" cy="83185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400" b="1">
                <a:solidFill>
                  <a:srgbClr val="006600"/>
                </a:solidFill>
              </a:rPr>
              <a:t>Security/Privacy Threat:</a:t>
            </a:r>
            <a:r>
              <a:rPr lang="en-US" altLang="en-US" sz="2400" b="1">
                <a:solidFill>
                  <a:srgbClr val="1E4C7C"/>
                </a:solidFill>
                <a:latin typeface="Garamond" panose="02020404030301010803" pitchFamily="18" charset="0"/>
              </a:rPr>
              <a:t> Any person, act, or object that poses a danger to computer security/privacy.</a:t>
            </a:r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1774825" y="1011238"/>
            <a:ext cx="79644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just">
              <a:spcBef>
                <a:spcPct val="20000"/>
              </a:spcBef>
              <a:buSzPct val="150000"/>
              <a:buBlip>
                <a:blip r:embed="rId3"/>
              </a:buBlip>
              <a:defRPr sz="2500" b="1">
                <a:solidFill>
                  <a:srgbClr val="1E4C7C"/>
                </a:solidFill>
                <a:latin typeface="Garamond" panose="02020404030301010803" pitchFamily="18" charset="0"/>
              </a:defRPr>
            </a:lvl1pPr>
            <a:lvl2pPr marL="742950" indent="-285750" algn="just">
              <a:spcBef>
                <a:spcPct val="20000"/>
              </a:spcBef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  <a:defRPr sz="2100" b="1">
                <a:solidFill>
                  <a:srgbClr val="1E4C7C"/>
                </a:solidFill>
                <a:latin typeface="Garamond" panose="02020404030301010803" pitchFamily="18" charset="0"/>
              </a:defRPr>
            </a:lvl2pPr>
            <a:lvl3pPr marL="1143000" indent="-228600" algn="just">
              <a:spcBef>
                <a:spcPct val="20000"/>
              </a:spcBef>
              <a:buSzPct val="80000"/>
              <a:buFont typeface="Wingdings 2" panose="05020102010507070707" pitchFamily="18" charset="2"/>
              <a:buChar char=""/>
              <a:defRPr sz="1900" b="1">
                <a:solidFill>
                  <a:srgbClr val="1E4C7C"/>
                </a:solidFill>
                <a:latin typeface="Garamond" panose="02020404030301010803" pitchFamily="18" charset="0"/>
              </a:defRPr>
            </a:lvl3pPr>
            <a:lvl4pPr marL="1600200" indent="-228600" algn="just">
              <a:spcBef>
                <a:spcPct val="20000"/>
              </a:spcBef>
              <a:buClr>
                <a:srgbClr val="3D445B"/>
              </a:buClr>
              <a:buSzPct val="80000"/>
              <a:buFont typeface="Wingdings 2" panose="05020102010507070707" pitchFamily="18" charset="2"/>
              <a:buBlip>
                <a:blip r:embed="rId4"/>
              </a:buBlip>
              <a:defRPr sz="1900" i="1">
                <a:solidFill>
                  <a:srgbClr val="1E4C7C"/>
                </a:solidFill>
                <a:latin typeface="Garamond" panose="02020404030301010803" pitchFamily="18" charset="0"/>
              </a:defRPr>
            </a:lvl4pPr>
            <a:lvl5pPr marL="2057400" indent="-228600" algn="just">
              <a:spcBef>
                <a:spcPct val="20000"/>
              </a:spcBef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1600">
                <a:solidFill>
                  <a:srgbClr val="1E4C7C"/>
                </a:solidFill>
                <a:latin typeface="Garamond" panose="02020404030301010803" pitchFamily="18" charset="0"/>
              </a:defRPr>
            </a:lvl9pPr>
          </a:lstStyle>
          <a:p>
            <a:pPr algn="l" fontAlgn="base">
              <a:spcAft>
                <a:spcPct val="0"/>
              </a:spcAft>
              <a:buNone/>
            </a:pPr>
            <a:r>
              <a:rPr lang="en-US" altLang="en-US" sz="2800" u="sng">
                <a:solidFill>
                  <a:srgbClr val="006600"/>
                </a:solidFill>
                <a:latin typeface="Arial" panose="020B0604020202020204" pitchFamily="34" charset="0"/>
              </a:rPr>
              <a:t>Definitions</a:t>
            </a:r>
            <a:endParaRPr lang="fr-FR" altLang="en-US" sz="3200" u="sng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337926" grpId="0" animBg="1"/>
      <p:bldP spid="3379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History</a:t>
            </a:r>
            <a:endParaRPr lang="fr-FR" altLang="en-US" sz="2800"/>
          </a:p>
        </p:txBody>
      </p:sp>
      <p:sp>
        <p:nvSpPr>
          <p:cNvPr id="340995" name="Rectangle 3"/>
          <p:cNvSpPr>
            <a:spLocks noChangeArrowheads="1"/>
          </p:cNvSpPr>
          <p:nvPr/>
        </p:nvSpPr>
        <p:spPr bwMode="auto">
          <a:xfrm>
            <a:off x="1919289" y="1196976"/>
            <a:ext cx="8135937" cy="52927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Until 1960s computer security was limited to physical protection of computers</a:t>
            </a:r>
          </a:p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In the 60s and 70s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006600"/>
                </a:solidFill>
              </a:rPr>
              <a:t>Evolutions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Computers became interactive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Multiuser/Multiprogramming was invented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More and more data started to be stored in computer databases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Organizations and individuals </a:t>
            </a:r>
            <a:r>
              <a:rPr lang="en-US" altLang="en-US" sz="2000" b="1">
                <a:solidFill>
                  <a:srgbClr val="006600"/>
                </a:solidFill>
              </a:rPr>
              <a:t>started to worry</a:t>
            </a:r>
            <a:r>
              <a:rPr lang="en-US" altLang="en-US" sz="2500" b="1">
                <a:solidFill>
                  <a:srgbClr val="1E4C7C"/>
                </a:solidFill>
                <a:latin typeface="Garamond" panose="02020404030301010803" pitchFamily="18" charset="0"/>
              </a:rPr>
              <a:t> about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What the other persons using computers are doing to their data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What is happening to their private data stored in large databases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History</a:t>
            </a:r>
            <a:endParaRPr lang="fr-FR" altLang="en-US" sz="2800"/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1919289" y="1341439"/>
            <a:ext cx="8351837" cy="438943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>
                <a:solidFill>
                  <a:srgbClr val="1E4C7C"/>
                </a:solidFill>
                <a:latin typeface="Garamond" panose="02020404030301010803" pitchFamily="18" charset="0"/>
              </a:rPr>
              <a:t>In the 80s and 90s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>
                <a:solidFill>
                  <a:srgbClr val="006600"/>
                </a:solidFill>
              </a:rPr>
              <a:t>Evolutions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Personal computers were popularized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LANs and Internet invaded the world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Applications such as E-commerce, E-government and </a:t>
            </a:r>
            <a:b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</a:b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E-health started to develop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Viruses become majors threats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000" b="1">
                <a:solidFill>
                  <a:srgbClr val="1E4C7C"/>
                </a:solidFill>
                <a:cs typeface="Arial" panose="020B0604020202020204" pitchFamily="34" charset="0"/>
              </a:rPr>
              <a:t>Organizations and individuals </a:t>
            </a:r>
            <a:r>
              <a:rPr lang="en-US" altLang="en-US" sz="2000" b="1">
                <a:solidFill>
                  <a:srgbClr val="006600"/>
                </a:solidFill>
                <a:cs typeface="Arial" panose="020B0604020202020204" pitchFamily="34" charset="0"/>
              </a:rPr>
              <a:t>started to worry </a:t>
            </a:r>
            <a:r>
              <a:rPr lang="en-US" altLang="en-US" sz="2000" b="1">
                <a:solidFill>
                  <a:srgbClr val="1E4C7C"/>
                </a:solidFill>
                <a:cs typeface="Arial" panose="020B0604020202020204" pitchFamily="34" charset="0"/>
              </a:rPr>
              <a:t>about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Who has access to their computers and data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Whether they can trust a mail, a website, etc.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>
                <a:solidFill>
                  <a:srgbClr val="1E4C7C"/>
                </a:solidFill>
                <a:latin typeface="Garamond" panose="02020404030301010803" pitchFamily="18" charset="0"/>
              </a:rPr>
              <a:t>Whether their privacy is protected in the connected world</a:t>
            </a:r>
            <a:endParaRPr lang="en-US" altLang="en-US" sz="2400" b="1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2039939" y="290514"/>
            <a:ext cx="8110537" cy="604837"/>
          </a:xfrm>
        </p:spPr>
        <p:txBody>
          <a:bodyPr/>
          <a:lstStyle/>
          <a:p>
            <a:pPr eaLnBrk="1" hangingPunct="1"/>
            <a:r>
              <a:rPr lang="en-US" altLang="en-US" sz="2800"/>
              <a:t>Computer Security and Privacy/ History</a:t>
            </a:r>
            <a:endParaRPr lang="fr-FR" altLang="en-US" sz="2800"/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1774825" y="1125539"/>
            <a:ext cx="8642350" cy="55594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buSzPct val="150000"/>
              <a:buBlip>
                <a:blip r:embed="rId3"/>
              </a:buBlip>
            </a:pPr>
            <a:r>
              <a:rPr lang="en-US" altLang="en-US" sz="2900" b="1" dirty="0">
                <a:solidFill>
                  <a:srgbClr val="1E4C7C"/>
                </a:solidFill>
                <a:latin typeface="Garamond" panose="02020404030301010803" pitchFamily="18" charset="0"/>
              </a:rPr>
              <a:t>Famous security problems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400" b="1" dirty="0">
                <a:solidFill>
                  <a:srgbClr val="006600"/>
                </a:solidFill>
              </a:rPr>
              <a:t>Morris worm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– Internet Worm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November 2, 1988 a worm attacked more than 60,000 computers around the USA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The worm attacks computers, and when it has installed itself, it multiplies itself, freezing the computer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It exploited UNIX security holes in </a:t>
            </a:r>
            <a:r>
              <a:rPr lang="en-US" altLang="en-US" sz="2100" b="1" dirty="0" err="1">
                <a:solidFill>
                  <a:srgbClr val="1E4C7C"/>
                </a:solidFill>
                <a:latin typeface="Garamond" panose="02020404030301010803" pitchFamily="18" charset="0"/>
              </a:rPr>
              <a:t>Sendmail</a:t>
            </a: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 and Finger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A nationwide effort enabled to solve the problem within 12 hours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Robert Morris became </a:t>
            </a:r>
            <a:r>
              <a:rPr lang="en-US" altLang="en-US" sz="2400" b="1" dirty="0">
                <a:solidFill>
                  <a:srgbClr val="006600"/>
                </a:solidFill>
              </a:rPr>
              <a:t>the first person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to be indicted under the </a:t>
            </a:r>
            <a:r>
              <a:rPr lang="en-US" altLang="en-US" sz="2400" b="1" dirty="0">
                <a:solidFill>
                  <a:srgbClr val="006600"/>
                </a:solidFill>
              </a:rPr>
              <a:t>Computer Fraud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and Abuse Act. </a:t>
            </a:r>
          </a:p>
          <a:p>
            <a:pPr lvl="2" algn="just" fontAlgn="base">
              <a:spcBef>
                <a:spcPct val="20000"/>
              </a:spcBef>
              <a:spcAft>
                <a:spcPct val="0"/>
              </a:spcAft>
              <a:buSzPct val="80000"/>
              <a:buFont typeface="Wingdings 2" panose="05020102010507070707" pitchFamily="18" charset="2"/>
              <a:buChar char=""/>
            </a:pPr>
            <a:r>
              <a:rPr lang="en-US" altLang="en-US" sz="2100" b="1" dirty="0">
                <a:solidFill>
                  <a:srgbClr val="1E4C7C"/>
                </a:solidFill>
                <a:latin typeface="Garamond" panose="02020404030301010803" pitchFamily="18" charset="0"/>
              </a:rPr>
              <a:t>He was sentenced to three years of probation, 400 hours of community service and a fine of $10,050</a:t>
            </a: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 2" panose="05020102010507070707" pitchFamily="18" charset="2"/>
              <a:buChar char=""/>
            </a:pP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Finally he is </a:t>
            </a:r>
            <a:r>
              <a:rPr lang="en-US" altLang="en-US" sz="2000" b="1" dirty="0">
                <a:solidFill>
                  <a:srgbClr val="006600"/>
                </a:solidFill>
              </a:rPr>
              <a:t>associate professor</a:t>
            </a:r>
            <a:r>
              <a:rPr lang="en-US" altLang="en-US" sz="2500" b="1" dirty="0">
                <a:solidFill>
                  <a:srgbClr val="1E4C7C"/>
                </a:solidFill>
                <a:latin typeface="Garamond" panose="02020404030301010803" pitchFamily="18" charset="0"/>
              </a:rPr>
              <a:t> at the Massachusetts Institute of Technology (MIT)</a:t>
            </a:r>
            <a:endParaRPr lang="en-US" altLang="en-US" sz="1700" b="1" dirty="0">
              <a:solidFill>
                <a:srgbClr val="1E4C7C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animBg="1"/>
    </p:bldLst>
  </p:timing>
</p:sld>
</file>

<file path=ppt/theme/theme1.xml><?xml version="1.0" encoding="utf-8"?>
<a:theme xmlns:a="http://schemas.openxmlformats.org/drawingml/2006/main" name="LIRIS">
  <a:themeElements>
    <a:clrScheme name="LIRIS 8">
      <a:dk1>
        <a:srgbClr val="174A7C"/>
      </a:dk1>
      <a:lt1>
        <a:srgbClr val="EDEDF3"/>
      </a:lt1>
      <a:dk2>
        <a:srgbClr val="FFFFFF"/>
      </a:dk2>
      <a:lt2>
        <a:srgbClr val="878EAF"/>
      </a:lt2>
      <a:accent1>
        <a:srgbClr val="007772"/>
      </a:accent1>
      <a:accent2>
        <a:srgbClr val="231F20"/>
      </a:accent2>
      <a:accent3>
        <a:srgbClr val="F4F4F8"/>
      </a:accent3>
      <a:accent4>
        <a:srgbClr val="123E69"/>
      </a:accent4>
      <a:accent5>
        <a:srgbClr val="AABDBC"/>
      </a:accent5>
      <a:accent6>
        <a:srgbClr val="1F1B1C"/>
      </a:accent6>
      <a:hlink>
        <a:srgbClr val="D61353"/>
      </a:hlink>
      <a:folHlink>
        <a:srgbClr val="570050"/>
      </a:folHlink>
    </a:clrScheme>
    <a:fontScheme name="LIRI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R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6">
        <a:dk1>
          <a:srgbClr val="174A7C"/>
        </a:dk1>
        <a:lt1>
          <a:srgbClr val="EBEBF1"/>
        </a:lt1>
        <a:dk2>
          <a:srgbClr val="00539F"/>
        </a:dk2>
        <a:lt2>
          <a:srgbClr val="878EAF"/>
        </a:lt2>
        <a:accent1>
          <a:srgbClr val="1E613C"/>
        </a:accent1>
        <a:accent2>
          <a:srgbClr val="55004E"/>
        </a:accent2>
        <a:accent3>
          <a:srgbClr val="F3F3F7"/>
        </a:accent3>
        <a:accent4>
          <a:srgbClr val="123E69"/>
        </a:accent4>
        <a:accent5>
          <a:srgbClr val="ABB7AF"/>
        </a:accent5>
        <a:accent6>
          <a:srgbClr val="4C0046"/>
        </a:accent6>
        <a:hlink>
          <a:srgbClr val="C06616"/>
        </a:hlink>
        <a:folHlink>
          <a:srgbClr val="9E0A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7">
        <a:dk1>
          <a:srgbClr val="174A7C"/>
        </a:dk1>
        <a:lt1>
          <a:srgbClr val="EBEBF1"/>
        </a:lt1>
        <a:dk2>
          <a:srgbClr val="00539F"/>
        </a:dk2>
        <a:lt2>
          <a:srgbClr val="878EAF"/>
        </a:lt2>
        <a:accent1>
          <a:srgbClr val="D60153"/>
        </a:accent1>
        <a:accent2>
          <a:srgbClr val="55004E"/>
        </a:accent2>
        <a:accent3>
          <a:srgbClr val="F3F3F7"/>
        </a:accent3>
        <a:accent4>
          <a:srgbClr val="123E69"/>
        </a:accent4>
        <a:accent5>
          <a:srgbClr val="E8AAB3"/>
        </a:accent5>
        <a:accent6>
          <a:srgbClr val="4C0046"/>
        </a:accent6>
        <a:hlink>
          <a:srgbClr val="C06616"/>
        </a:hlink>
        <a:folHlink>
          <a:srgbClr val="9E0A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RIS 8">
        <a:dk1>
          <a:srgbClr val="174A7C"/>
        </a:dk1>
        <a:lt1>
          <a:srgbClr val="EDEDF3"/>
        </a:lt1>
        <a:dk2>
          <a:srgbClr val="FFFFFF"/>
        </a:dk2>
        <a:lt2>
          <a:srgbClr val="878EAF"/>
        </a:lt2>
        <a:accent1>
          <a:srgbClr val="007772"/>
        </a:accent1>
        <a:accent2>
          <a:srgbClr val="231F20"/>
        </a:accent2>
        <a:accent3>
          <a:srgbClr val="F4F4F8"/>
        </a:accent3>
        <a:accent4>
          <a:srgbClr val="123E69"/>
        </a:accent4>
        <a:accent5>
          <a:srgbClr val="AABDBC"/>
        </a:accent5>
        <a:accent6>
          <a:srgbClr val="1F1B1C"/>
        </a:accent6>
        <a:hlink>
          <a:srgbClr val="D61353"/>
        </a:hlink>
        <a:folHlink>
          <a:srgbClr val="570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1689</Words>
  <Application>Microsoft Office PowerPoint</Application>
  <PresentationFormat>Widescreen</PresentationFormat>
  <Paragraphs>311</Paragraphs>
  <Slides>35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Berlin Sans FB</vt:lpstr>
      <vt:lpstr>Berlin Sans FB Demi</vt:lpstr>
      <vt:lpstr>Calibri</vt:lpstr>
      <vt:lpstr>Garamond</vt:lpstr>
      <vt:lpstr>Times New Roman</vt:lpstr>
      <vt:lpstr>Wingdings</vt:lpstr>
      <vt:lpstr>Wingdings 2</vt:lpstr>
      <vt:lpstr>LIRIS</vt:lpstr>
      <vt:lpstr>PowerPoint Presentation</vt:lpstr>
      <vt:lpstr>Computer Security and Privacy</vt:lpstr>
      <vt:lpstr>Computer Security and Privacy</vt:lpstr>
      <vt:lpstr>Computer Security and Privacy</vt:lpstr>
      <vt:lpstr>Computer Security and Privacy</vt:lpstr>
      <vt:lpstr>Computer Security and Privacy/ Overview</vt:lpstr>
      <vt:lpstr>Computer Security and Privacy/ History</vt:lpstr>
      <vt:lpstr>Computer Security and Privacy/ History</vt:lpstr>
      <vt:lpstr>Computer Security and Privacy/ History</vt:lpstr>
      <vt:lpstr>Computer Security and Privacy/ History</vt:lpstr>
      <vt:lpstr>Computer Security and Privacy/ History</vt:lpstr>
      <vt:lpstr>Computer Security and Privacy/Attacks</vt:lpstr>
      <vt:lpstr>Computer Security and Privacy/Attacks</vt:lpstr>
      <vt:lpstr>Computer Security and Privacy/Vulnerabilities</vt:lpstr>
      <vt:lpstr>Vulnerability Classification</vt:lpstr>
      <vt:lpstr>Contd.</vt:lpstr>
      <vt:lpstr>Computer Security and Privacy/ Countermeasures</vt:lpstr>
      <vt:lpstr>Computer Security and Privacy/ Physical Security</vt:lpstr>
      <vt:lpstr>Computer Security and Privacy/ Physical Security</vt:lpstr>
      <vt:lpstr>Why Is Computer and Network Security Important?</vt:lpstr>
      <vt:lpstr>PowerPoint Presentation</vt:lpstr>
      <vt:lpstr>Computer Security and Privacy/ Attacks &amp; Threats</vt:lpstr>
      <vt:lpstr>Computer security/ Attacks &amp; Threats</vt:lpstr>
      <vt:lpstr>Computer security/ Attacks &amp; Threats</vt:lpstr>
      <vt:lpstr>Computer security/ Attacks &amp; Threats</vt:lpstr>
      <vt:lpstr>Computer security/Threats</vt:lpstr>
      <vt:lpstr>Computer security/Threats</vt:lpstr>
      <vt:lpstr>Computer security/Threats</vt:lpstr>
      <vt:lpstr>Computer security/Threats</vt:lpstr>
      <vt:lpstr>Computer security/Threats</vt:lpstr>
      <vt:lpstr>Computer security/Threats</vt:lpstr>
      <vt:lpstr>Computer security/Threats</vt:lpstr>
      <vt:lpstr>Computer security/Threats</vt:lpstr>
      <vt:lpstr>Computer security/Threats</vt:lpstr>
      <vt:lpstr>Computer Security and Privacy Group 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berihun getnet</dc:creator>
  <cp:lastModifiedBy>User</cp:lastModifiedBy>
  <cp:revision>3</cp:revision>
  <dcterms:created xsi:type="dcterms:W3CDTF">2021-12-12T07:21:25Z</dcterms:created>
  <dcterms:modified xsi:type="dcterms:W3CDTF">2024-02-28T10:03:04Z</dcterms:modified>
</cp:coreProperties>
</file>